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slide" Target="slides/slide99.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2e11b3c6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2e11b3c6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15842d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815842d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815842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815842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815842dc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815842dc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e6cef826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e6cef826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36039d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36039d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cb36e22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cb36e22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dda518c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dda518c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3e5a6bc8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3e5a6bc8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3e5a6bc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3e5a6bc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46f2649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46f264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815842d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815842d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dda518c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dda518c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7796f2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7796f2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7796f2d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7796f2d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7796f2d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7796f2d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e6cef82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e6cef82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7796f2d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7796f2d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7796f2dd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7796f2dd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e1373404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e1373404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7796f2d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7796f2d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e1373404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e1373404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6f9a6ae1177730a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f9a6ae1177730a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7796f2d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7796f2d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7796f2dd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7796f2dd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7796f2d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7796f2d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7796f2dd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7796f2dd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7796f2dd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37796f2dd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93e5a6b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93e5a6b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37796f2dd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37796f2dd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7796f2dd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7796f2dd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37796f2dd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37796f2dd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e6cef826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e6cef826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e6cef82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e6cef82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37796f2dd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37796f2d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3e1373404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3e1373404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37796f2dd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37796f2dd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37796f2dd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37796f2dd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e1373404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e1373404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37796f2d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37796f2d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37796f2dd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37796f2dd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7796f2dd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37796f2dd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4e6cef82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4e6cef82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37796f2dd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37796f2dd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e11b3c6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e11b3c6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7796f2dd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7796f2dd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37796f2dd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37796f2dd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7796f2dd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7796f2dd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37796f2dd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37796f2dd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37796f2dd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37796f2dd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37796f2dd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37796f2dd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7796f2dd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37796f2dd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37796f2dd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37796f2dd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37796f2dd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37796f2dd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4e6cef826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e6cef826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815842dc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815842d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37796f2dd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37796f2dd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37796f2dd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37796f2dd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7796f2dd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37796f2dd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37796f2dd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37796f2dd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37796f2dd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37796f2dd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37796f2dd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37796f2dd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37796f2dd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37796f2dd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37796f2dd6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37796f2dd6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37796f2dd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37796f2dd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37796f2dd6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37796f2dd6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815842dc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815842dc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37796f2dd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37796f2dd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37796f2dd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37796f2dd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37796f2dd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37796f2dd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7796f2dd6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7796f2dd6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37796f2dd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37796f2dd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37796f2dd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37796f2dd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3e137340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3e137340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37796f2dd6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37796f2dd6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4e6cef826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4e6cef826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37796f2dd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37796f2dd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815842d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815842d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e137340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e137340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3e13734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3e13734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3e137340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3e137340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3e13734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3e13734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93e5a6bc8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93e5a6bc8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be211ded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be211ded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3e1373404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3e1373404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93e5a6bc8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93e5a6bc8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93e5a6bc8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93e5a6bc8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3e137340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3e137340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815842d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815842d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3e1373404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3e137340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3e137340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3e137340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4cb36e22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4cb36e22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85d419f00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85d419f0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4cb36e22e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4cb36e22e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613b6c6f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613b6c6f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613b6c6f4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613b6c6f4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adbe1248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adbe1248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c766909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c766909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3e137340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3e137340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h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hr"/>
              <a:t>‹#›</a:t>
            </a:fld>
            <a:endParaRPr/>
          </a:p>
        </p:txBody>
      </p:sp>
      <p:pic>
        <p:nvPicPr>
          <p:cNvPr id="9" name="Google Shape;9;p1"/>
          <p:cNvPicPr preferRelativeResize="0"/>
          <p:nvPr/>
        </p:nvPicPr>
        <p:blipFill>
          <a:blip r:embed="rId1">
            <a:alphaModFix/>
          </a:blip>
          <a:stretch>
            <a:fillRect/>
          </a:stretch>
        </p:blipFill>
        <p:spPr>
          <a:xfrm>
            <a:off x="7852201" y="24950"/>
            <a:ext cx="2383227" cy="627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54.png"/><Relationship Id="rId5"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hyperlink" Target="https://www.youtube.com/@source-robotics" TargetMode="External"/><Relationship Id="rId13" Type="http://schemas.openxmlformats.org/officeDocument/2006/relationships/image" Target="../media/image4.png"/><Relationship Id="rId12" Type="http://schemas.openxmlformats.org/officeDocument/2006/relationships/hyperlink" Target="https://hackaday.io/PCrnjak"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PCrnjak/PAROL6-Desktop-robot-arm" TargetMode="External"/><Relationship Id="rId4" Type="http://schemas.openxmlformats.org/officeDocument/2006/relationships/hyperlink" Target="https://source-robotics.github.io/PAROL-docs/" TargetMode="External"/><Relationship Id="rId9" Type="http://schemas.openxmlformats.org/officeDocument/2006/relationships/image" Target="../media/image20.png"/><Relationship Id="rId15" Type="http://schemas.openxmlformats.org/officeDocument/2006/relationships/hyperlink" Target="https://twitter.com/SourceRobotics" TargetMode="External"/><Relationship Id="rId14" Type="http://schemas.openxmlformats.org/officeDocument/2006/relationships/image" Target="../media/image34.png"/><Relationship Id="rId16" Type="http://schemas.openxmlformats.org/officeDocument/2006/relationships/image" Target="../media/image2.png"/><Relationship Id="rId5" Type="http://schemas.openxmlformats.org/officeDocument/2006/relationships/hyperlink" Target="https://source-robotics.com/" TargetMode="External"/><Relationship Id="rId6" Type="http://schemas.openxmlformats.org/officeDocument/2006/relationships/hyperlink" Target="https://discord.gg/prjUvjmGpZ" TargetMode="External"/><Relationship Id="rId7" Type="http://schemas.openxmlformats.org/officeDocument/2006/relationships/hyperlink" Target="mailto:info@source-robotics.com" TargetMode="External"/><Relationship Id="rId8" Type="http://schemas.openxmlformats.org/officeDocument/2006/relationships/hyperlink" Target="https://www.instagram.com/5arcrnja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63.png"/><Relationship Id="rId4" Type="http://schemas.openxmlformats.org/officeDocument/2006/relationships/hyperlink" Target="https://source-robotics.com/products/parol6-control-board" TargetMode="External"/><Relationship Id="rId5" Type="http://schemas.openxmlformats.org/officeDocument/2006/relationships/hyperlink" Target="mailto:info@source-robotics.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5.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1.png"/><Relationship Id="rId4" Type="http://schemas.openxmlformats.org/officeDocument/2006/relationships/hyperlink" Target="https://github.com/PCrnjak/SSG-48-adaptive-electric-grippe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3.png"/><Relationship Id="rId4" Type="http://schemas.openxmlformats.org/officeDocument/2006/relationships/hyperlink" Target="https://source-robotics.github.io/PAROL-docs/" TargetMode="External"/><Relationship Id="rId5" Type="http://schemas.openxmlformats.org/officeDocument/2006/relationships/hyperlink" Target="https://source-robotics.github.io/PAROL-doc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pic>
        <p:nvPicPr>
          <p:cNvPr id="56" name="Google Shape;56;p13"/>
          <p:cNvPicPr preferRelativeResize="0"/>
          <p:nvPr/>
        </p:nvPicPr>
        <p:blipFill>
          <a:blip r:embed="rId3">
            <a:alphaModFix/>
          </a:blip>
          <a:stretch>
            <a:fillRect/>
          </a:stretch>
        </p:blipFill>
        <p:spPr>
          <a:xfrm>
            <a:off x="2844425" y="0"/>
            <a:ext cx="4991199" cy="4845375"/>
          </a:xfrm>
          <a:prstGeom prst="rect">
            <a:avLst/>
          </a:prstGeom>
          <a:noFill/>
          <a:ln>
            <a:noFill/>
          </a:ln>
        </p:spPr>
      </p:pic>
      <p:cxnSp>
        <p:nvCxnSpPr>
          <p:cNvPr id="57" name="Google Shape;57;p13"/>
          <p:cNvCxnSpPr/>
          <p:nvPr/>
        </p:nvCxnSpPr>
        <p:spPr>
          <a:xfrm flipH="1" rot="10800000">
            <a:off x="288000" y="4860000"/>
            <a:ext cx="8434200" cy="16200"/>
          </a:xfrm>
          <a:prstGeom prst="straightConnector1">
            <a:avLst/>
          </a:prstGeom>
          <a:noFill/>
          <a:ln cap="flat" cmpd="sng" w="38100">
            <a:solidFill>
              <a:srgbClr val="29647D"/>
            </a:solidFill>
            <a:prstDash val="solid"/>
            <a:round/>
            <a:headEnd len="med" w="med" type="none"/>
            <a:tailEnd len="med" w="med" type="none"/>
          </a:ln>
        </p:spPr>
      </p:cxnSp>
      <p:sp>
        <p:nvSpPr>
          <p:cNvPr id="58" name="Google Shape;58;p13"/>
          <p:cNvSpPr txBox="1"/>
          <p:nvPr/>
        </p:nvSpPr>
        <p:spPr>
          <a:xfrm>
            <a:off x="227400" y="880075"/>
            <a:ext cx="43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59" name="Google Shape;59;p13"/>
          <p:cNvSpPr txBox="1"/>
          <p:nvPr/>
        </p:nvSpPr>
        <p:spPr>
          <a:xfrm>
            <a:off x="613525" y="482188"/>
            <a:ext cx="3360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2900">
                <a:solidFill>
                  <a:srgbClr val="29647D"/>
                </a:solidFill>
              </a:rPr>
              <a:t>PAROL6 ASSEMBLY MANUAL</a:t>
            </a:r>
            <a:endParaRPr b="1" sz="2900">
              <a:solidFill>
                <a:srgbClr val="29647D"/>
              </a:solidFill>
            </a:endParaRPr>
          </a:p>
        </p:txBody>
      </p:sp>
      <p:sp>
        <p:nvSpPr>
          <p:cNvPr id="60" name="Google Shape;60;p13"/>
          <p:cNvSpPr/>
          <p:nvPr/>
        </p:nvSpPr>
        <p:spPr>
          <a:xfrm>
            <a:off x="196200" y="2131850"/>
            <a:ext cx="5357425" cy="2464800"/>
          </a:xfrm>
          <a:custGeom>
            <a:rect b="b" l="l" r="r" t="t"/>
            <a:pathLst>
              <a:path extrusionOk="0" h="98592" w="214297">
                <a:moveTo>
                  <a:pt x="0" y="0"/>
                </a:moveTo>
                <a:cubicBezTo>
                  <a:pt x="7999" y="5147"/>
                  <a:pt x="32305" y="29268"/>
                  <a:pt x="47993" y="30880"/>
                </a:cubicBezTo>
                <a:cubicBezTo>
                  <a:pt x="63681" y="32492"/>
                  <a:pt x="66410" y="-1612"/>
                  <a:pt x="94127" y="9673"/>
                </a:cubicBezTo>
                <a:cubicBezTo>
                  <a:pt x="121844" y="20958"/>
                  <a:pt x="194269" y="83772"/>
                  <a:pt x="214297" y="98592"/>
                </a:cubicBezTo>
              </a:path>
            </a:pathLst>
          </a:custGeom>
          <a:noFill/>
          <a:ln cap="flat" cmpd="sng" w="38100">
            <a:solidFill>
              <a:srgbClr val="29647D"/>
            </a:solidFill>
            <a:prstDash val="solid"/>
            <a:round/>
            <a:headEnd len="med" w="med" type="none"/>
            <a:tailEnd len="med" w="med" type="none"/>
          </a:ln>
        </p:spPr>
      </p:sp>
      <p:sp>
        <p:nvSpPr>
          <p:cNvPr id="61" name="Google Shape;61;p13"/>
          <p:cNvSpPr txBox="1"/>
          <p:nvPr/>
        </p:nvSpPr>
        <p:spPr>
          <a:xfrm>
            <a:off x="288000" y="4373400"/>
            <a:ext cx="3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a:solidFill>
                  <a:srgbClr val="29647D"/>
                </a:solidFill>
              </a:rPr>
              <a:t>Version 1.2, rev1, date 27.10.2023</a:t>
            </a:r>
            <a:endParaRPr>
              <a:solidFill>
                <a:srgbClr val="296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42" name="Google Shape;142;p2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43" name="Google Shape;143;p22"/>
          <p:cNvSpPr txBox="1"/>
          <p:nvPr/>
        </p:nvSpPr>
        <p:spPr>
          <a:xfrm>
            <a:off x="129300" y="225100"/>
            <a:ext cx="49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a:t>
            </a:r>
            <a:r>
              <a:rPr b="1" lang="hr">
                <a:solidFill>
                  <a:srgbClr val="29647D"/>
                </a:solidFill>
              </a:rPr>
              <a:t>- Screws and attaching parts</a:t>
            </a:r>
            <a:endParaRPr b="1">
              <a:solidFill>
                <a:srgbClr val="29647D"/>
              </a:solidFill>
            </a:endParaRPr>
          </a:p>
        </p:txBody>
      </p:sp>
      <p:sp>
        <p:nvSpPr>
          <p:cNvPr id="144" name="Google Shape;144;p22"/>
          <p:cNvSpPr txBox="1"/>
          <p:nvPr/>
        </p:nvSpPr>
        <p:spPr>
          <a:xfrm>
            <a:off x="227375" y="712475"/>
            <a:ext cx="4572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PAROL6 uses M3 -M5 screws to attach parts. Most functional print to print attachments are done with a crew and a undersized 3D printed hole. </a:t>
            </a:r>
            <a:endParaRPr sz="1200">
              <a:solidFill>
                <a:srgbClr val="29647D"/>
              </a:solidFill>
            </a:endParaRPr>
          </a:p>
          <a:p>
            <a:pPr indent="0" lvl="0" marL="0" rtl="0" algn="l">
              <a:spcBef>
                <a:spcPts val="0"/>
              </a:spcBef>
              <a:spcAft>
                <a:spcPts val="0"/>
              </a:spcAft>
              <a:buNone/>
            </a:pPr>
            <a:r>
              <a:rPr lang="hr" sz="1200">
                <a:solidFill>
                  <a:srgbClr val="29647D"/>
                </a:solidFill>
              </a:rPr>
              <a:t>For example on image at the right side we are attaching two 3D printed parts that will carry load and are not esthetic parts (esthetic parts are for example covers and robot will work </a:t>
            </a:r>
            <a:r>
              <a:rPr lang="hr" sz="1200">
                <a:solidFill>
                  <a:srgbClr val="29647D"/>
                </a:solidFill>
              </a:rPr>
              <a:t>without</a:t>
            </a:r>
            <a:r>
              <a:rPr lang="hr" sz="1200">
                <a:solidFill>
                  <a:srgbClr val="29647D"/>
                </a:solidFill>
              </a:rPr>
              <a:t> them). Screws are in this example M3 screws and holes are undersized to 2.7-2.8mm that means that when we screw in the screws we are tapping holes in 3D printed parts.</a:t>
            </a:r>
            <a:endParaRPr sz="1200">
              <a:solidFill>
                <a:srgbClr val="29647D"/>
              </a:solidFill>
            </a:endParaRPr>
          </a:p>
          <a:p>
            <a:pPr indent="0" lvl="0" marL="0" rtl="0" algn="l">
              <a:spcBef>
                <a:spcPts val="0"/>
              </a:spcBef>
              <a:spcAft>
                <a:spcPts val="0"/>
              </a:spcAft>
              <a:buNone/>
            </a:pPr>
            <a:r>
              <a:rPr lang="hr" sz="1200">
                <a:solidFill>
                  <a:srgbClr val="29647D"/>
                </a:solidFill>
              </a:rPr>
              <a:t>There are multiple benefits to this: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Connection is strongest compared to tapping holes with a tap or using brass inserts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It is simple and fast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No need to prepare the hole, it can be printed undersized</a:t>
            </a:r>
            <a:endParaRPr sz="1200">
              <a:solidFill>
                <a:srgbClr val="29647D"/>
              </a:solidFill>
            </a:endParaRPr>
          </a:p>
          <a:p>
            <a:pPr indent="0" lvl="0" marL="0" rtl="0" algn="l">
              <a:spcBef>
                <a:spcPts val="0"/>
              </a:spcBef>
              <a:spcAft>
                <a:spcPts val="0"/>
              </a:spcAft>
              <a:buNone/>
            </a:pPr>
            <a:r>
              <a:rPr lang="hr" sz="1200">
                <a:solidFill>
                  <a:srgbClr val="29647D"/>
                </a:solidFill>
              </a:rPr>
              <a:t>Cons are that you </a:t>
            </a:r>
            <a:r>
              <a:rPr lang="hr" sz="1200">
                <a:solidFill>
                  <a:srgbClr val="29647D"/>
                </a:solidFill>
              </a:rPr>
              <a:t>can't</a:t>
            </a:r>
            <a:r>
              <a:rPr lang="hr" sz="1200">
                <a:solidFill>
                  <a:srgbClr val="29647D"/>
                </a:solidFill>
              </a:rPr>
              <a:t> </a:t>
            </a:r>
            <a:r>
              <a:rPr lang="hr" sz="1200">
                <a:solidFill>
                  <a:srgbClr val="29647D"/>
                </a:solidFill>
              </a:rPr>
              <a:t>disassemble</a:t>
            </a:r>
            <a:r>
              <a:rPr lang="hr" sz="1200">
                <a:solidFill>
                  <a:srgbClr val="29647D"/>
                </a:solidFill>
              </a:rPr>
              <a:t> it a lot of times. In case you feel screws slipping in the hole. Put some super glue in the hole and wait for it to cure. After that re tap the hole.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45" name="Google Shape;145;p22"/>
          <p:cNvPicPr preferRelativeResize="0"/>
          <p:nvPr/>
        </p:nvPicPr>
        <p:blipFill>
          <a:blip r:embed="rId3">
            <a:alphaModFix/>
          </a:blip>
          <a:stretch>
            <a:fillRect/>
          </a:stretch>
        </p:blipFill>
        <p:spPr>
          <a:xfrm>
            <a:off x="4917920" y="2726750"/>
            <a:ext cx="3215350" cy="2149450"/>
          </a:xfrm>
          <a:prstGeom prst="rect">
            <a:avLst/>
          </a:prstGeom>
          <a:noFill/>
          <a:ln>
            <a:noFill/>
          </a:ln>
        </p:spPr>
      </p:pic>
      <p:sp>
        <p:nvSpPr>
          <p:cNvPr id="146" name="Google Shape;146;p22"/>
          <p:cNvSpPr txBox="1"/>
          <p:nvPr/>
        </p:nvSpPr>
        <p:spPr>
          <a:xfrm>
            <a:off x="4995650" y="422125"/>
            <a:ext cx="235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47" name="Google Shape;147;p22"/>
          <p:cNvSpPr txBox="1"/>
          <p:nvPr/>
        </p:nvSpPr>
        <p:spPr>
          <a:xfrm>
            <a:off x="4917925" y="805925"/>
            <a:ext cx="26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 name="Google Shape;148;p22"/>
          <p:cNvSpPr txBox="1"/>
          <p:nvPr/>
        </p:nvSpPr>
        <p:spPr>
          <a:xfrm>
            <a:off x="4856150" y="308700"/>
            <a:ext cx="263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Most metal to metal parts require no preparation. For example attaching stepper motors or gearboxes. Those parts already have threaded holes. </a:t>
            </a:r>
            <a:endParaRPr sz="1200">
              <a:solidFill>
                <a:srgbClr val="29647D"/>
              </a:solidFill>
            </a:endParaRPr>
          </a:p>
          <a:p>
            <a:pPr indent="0" lvl="0" marL="0" rtl="0" algn="l">
              <a:spcBef>
                <a:spcPts val="0"/>
              </a:spcBef>
              <a:spcAft>
                <a:spcPts val="0"/>
              </a:spcAft>
              <a:buNone/>
            </a:pPr>
            <a:r>
              <a:rPr lang="hr" sz="1200">
                <a:solidFill>
                  <a:srgbClr val="29647D"/>
                </a:solidFill>
              </a:rPr>
              <a:t>Attaching shaft couplers to motor shafts requires</a:t>
            </a:r>
            <a:r>
              <a:rPr lang="hr" sz="1200">
                <a:solidFill>
                  <a:srgbClr val="29647D"/>
                </a:solidFill>
              </a:rPr>
              <a:t> </a:t>
            </a:r>
            <a:r>
              <a:rPr lang="hr" sz="1200">
                <a:solidFill>
                  <a:srgbClr val="29647D"/>
                </a:solidFill>
              </a:rPr>
              <a:t>blue threadlocker. This will be discussed more, later in assembly manual. It is also recommended to apply threadlocker to any screw that pairs with metal. So any screw that connects to the motors and gearboxes</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54" name="Google Shape;154;p2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55" name="Google Shape;155;p23"/>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Needed tools</a:t>
            </a:r>
            <a:endParaRPr b="1">
              <a:solidFill>
                <a:srgbClr val="29647D"/>
              </a:solidFill>
            </a:endParaRPr>
          </a:p>
        </p:txBody>
      </p:sp>
      <p:sp>
        <p:nvSpPr>
          <p:cNvPr id="156" name="Google Shape;156;p23"/>
          <p:cNvSpPr txBox="1"/>
          <p:nvPr/>
        </p:nvSpPr>
        <p:spPr>
          <a:xfrm>
            <a:off x="227400" y="880075"/>
            <a:ext cx="4344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Tools you will need to assemble this robot: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Screwdriver set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Drill</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Soldering iron</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Imbus wrench (Allen key / HEX key) set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Torque screwdriver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Rubber hammer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Hammer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Pliers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For screwing we recommend using an electric screwdriver and then precision torque screwdriver or last few turns by hand. If you use drill or electric </a:t>
            </a:r>
            <a:r>
              <a:rPr lang="hr" sz="1200">
                <a:solidFill>
                  <a:srgbClr val="29647D"/>
                </a:solidFill>
              </a:rPr>
              <a:t>screwdriver</a:t>
            </a:r>
            <a:r>
              <a:rPr lang="hr" sz="1200">
                <a:solidFill>
                  <a:srgbClr val="29647D"/>
                </a:solidFill>
              </a:rPr>
              <a:t> for all the parts you risk destroying your threads.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62" name="Google Shape;162;p2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63" name="Google Shape;163;p24"/>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Needed consumable items </a:t>
            </a:r>
            <a:endParaRPr b="1">
              <a:solidFill>
                <a:srgbClr val="29647D"/>
              </a:solidFill>
            </a:endParaRPr>
          </a:p>
        </p:txBody>
      </p:sp>
      <p:sp>
        <p:nvSpPr>
          <p:cNvPr id="164" name="Google Shape;164;p24"/>
          <p:cNvSpPr txBox="1"/>
          <p:nvPr/>
        </p:nvSpPr>
        <p:spPr>
          <a:xfrm>
            <a:off x="227400" y="880075"/>
            <a:ext cx="4344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Blue threadlocker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Lithium </a:t>
            </a:r>
            <a:r>
              <a:rPr lang="hr" sz="1200">
                <a:solidFill>
                  <a:srgbClr val="29647D"/>
                </a:solidFill>
              </a:rPr>
              <a:t>grease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Insulation tape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Solder</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Heat shrink tube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Wire harness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Cloth Fabric Tape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70" name="Google Shape;170;p2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71" name="Google Shape;171;p25"/>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 </a:t>
            </a:r>
            <a:r>
              <a:rPr b="1" lang="hr">
                <a:solidFill>
                  <a:srgbClr val="29647D"/>
                </a:solidFill>
              </a:rPr>
              <a:t>Joint numbering and names</a:t>
            </a:r>
            <a:endParaRPr b="1">
              <a:solidFill>
                <a:srgbClr val="29647D"/>
              </a:solidFill>
            </a:endParaRPr>
          </a:p>
        </p:txBody>
      </p:sp>
      <p:pic>
        <p:nvPicPr>
          <p:cNvPr id="172" name="Google Shape;172;p25"/>
          <p:cNvPicPr preferRelativeResize="0"/>
          <p:nvPr/>
        </p:nvPicPr>
        <p:blipFill>
          <a:blip r:embed="rId3">
            <a:alphaModFix/>
          </a:blip>
          <a:stretch>
            <a:fillRect/>
          </a:stretch>
        </p:blipFill>
        <p:spPr>
          <a:xfrm>
            <a:off x="2325900" y="733325"/>
            <a:ext cx="4358406" cy="3929900"/>
          </a:xfrm>
          <a:prstGeom prst="rect">
            <a:avLst/>
          </a:prstGeom>
          <a:noFill/>
          <a:ln>
            <a:noFill/>
          </a:ln>
        </p:spPr>
      </p:pic>
      <p:cxnSp>
        <p:nvCxnSpPr>
          <p:cNvPr id="173" name="Google Shape;173;p25"/>
          <p:cNvCxnSpPr/>
          <p:nvPr/>
        </p:nvCxnSpPr>
        <p:spPr>
          <a:xfrm>
            <a:off x="3093850" y="4154475"/>
            <a:ext cx="1525200" cy="300"/>
          </a:xfrm>
          <a:prstGeom prst="straightConnector1">
            <a:avLst/>
          </a:prstGeom>
          <a:noFill/>
          <a:ln cap="flat" cmpd="sng" w="28575">
            <a:solidFill>
              <a:srgbClr val="FF0000"/>
            </a:solidFill>
            <a:prstDash val="solid"/>
            <a:round/>
            <a:headEnd len="med" w="med" type="none"/>
            <a:tailEnd len="med" w="med" type="triangle"/>
          </a:ln>
        </p:spPr>
      </p:cxnSp>
      <p:cxnSp>
        <p:nvCxnSpPr>
          <p:cNvPr id="174" name="Google Shape;174;p25"/>
          <p:cNvCxnSpPr/>
          <p:nvPr/>
        </p:nvCxnSpPr>
        <p:spPr>
          <a:xfrm rot="10800000">
            <a:off x="5342775" y="3646300"/>
            <a:ext cx="1473000" cy="17100"/>
          </a:xfrm>
          <a:prstGeom prst="straightConnector1">
            <a:avLst/>
          </a:prstGeom>
          <a:noFill/>
          <a:ln cap="flat" cmpd="sng" w="28575">
            <a:solidFill>
              <a:srgbClr val="FF0000"/>
            </a:solidFill>
            <a:prstDash val="solid"/>
            <a:round/>
            <a:headEnd len="med" w="med" type="none"/>
            <a:tailEnd len="med" w="med" type="triangle"/>
          </a:ln>
        </p:spPr>
      </p:cxnSp>
      <p:cxnSp>
        <p:nvCxnSpPr>
          <p:cNvPr id="175" name="Google Shape;175;p25"/>
          <p:cNvCxnSpPr/>
          <p:nvPr/>
        </p:nvCxnSpPr>
        <p:spPr>
          <a:xfrm rot="10800000">
            <a:off x="4926550" y="1825750"/>
            <a:ext cx="1473000" cy="17100"/>
          </a:xfrm>
          <a:prstGeom prst="straightConnector1">
            <a:avLst/>
          </a:prstGeom>
          <a:noFill/>
          <a:ln cap="flat" cmpd="sng" w="28575">
            <a:solidFill>
              <a:srgbClr val="FF0000"/>
            </a:solidFill>
            <a:prstDash val="solid"/>
            <a:round/>
            <a:headEnd len="med" w="med" type="none"/>
            <a:tailEnd len="med" w="med" type="triangle"/>
          </a:ln>
        </p:spPr>
      </p:cxnSp>
      <p:cxnSp>
        <p:nvCxnSpPr>
          <p:cNvPr id="176" name="Google Shape;176;p25"/>
          <p:cNvCxnSpPr/>
          <p:nvPr/>
        </p:nvCxnSpPr>
        <p:spPr>
          <a:xfrm flipH="1">
            <a:off x="4174250" y="820275"/>
            <a:ext cx="1297500" cy="503100"/>
          </a:xfrm>
          <a:prstGeom prst="straightConnector1">
            <a:avLst/>
          </a:prstGeom>
          <a:noFill/>
          <a:ln cap="flat" cmpd="sng" w="28575">
            <a:solidFill>
              <a:srgbClr val="FF0000"/>
            </a:solidFill>
            <a:prstDash val="solid"/>
            <a:round/>
            <a:headEnd len="med" w="med" type="none"/>
            <a:tailEnd len="med" w="med" type="triangle"/>
          </a:ln>
        </p:spPr>
      </p:cxnSp>
      <p:cxnSp>
        <p:nvCxnSpPr>
          <p:cNvPr id="177" name="Google Shape;177;p25"/>
          <p:cNvCxnSpPr/>
          <p:nvPr/>
        </p:nvCxnSpPr>
        <p:spPr>
          <a:xfrm flipH="1" rot="10800000">
            <a:off x="3274775" y="1647375"/>
            <a:ext cx="336000" cy="1008000"/>
          </a:xfrm>
          <a:prstGeom prst="straightConnector1">
            <a:avLst/>
          </a:prstGeom>
          <a:noFill/>
          <a:ln cap="flat" cmpd="sng" w="28575">
            <a:solidFill>
              <a:srgbClr val="FF0000"/>
            </a:solidFill>
            <a:prstDash val="solid"/>
            <a:round/>
            <a:headEnd len="med" w="med" type="none"/>
            <a:tailEnd len="med" w="med" type="triangle"/>
          </a:ln>
        </p:spPr>
      </p:cxnSp>
      <p:cxnSp>
        <p:nvCxnSpPr>
          <p:cNvPr id="178" name="Google Shape;178;p25"/>
          <p:cNvCxnSpPr/>
          <p:nvPr/>
        </p:nvCxnSpPr>
        <p:spPr>
          <a:xfrm>
            <a:off x="1611975" y="1061500"/>
            <a:ext cx="1318200" cy="327300"/>
          </a:xfrm>
          <a:prstGeom prst="straightConnector1">
            <a:avLst/>
          </a:prstGeom>
          <a:noFill/>
          <a:ln cap="flat" cmpd="sng" w="28575">
            <a:solidFill>
              <a:srgbClr val="FF0000"/>
            </a:solidFill>
            <a:prstDash val="solid"/>
            <a:round/>
            <a:headEnd len="med" w="med" type="none"/>
            <a:tailEnd len="med" w="med" type="triangle"/>
          </a:ln>
        </p:spPr>
      </p:cxnSp>
      <p:sp>
        <p:nvSpPr>
          <p:cNvPr id="179" name="Google Shape;179;p25"/>
          <p:cNvSpPr txBox="1"/>
          <p:nvPr/>
        </p:nvSpPr>
        <p:spPr>
          <a:xfrm>
            <a:off x="1353525" y="871725"/>
            <a:ext cx="3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6</a:t>
            </a:r>
            <a:endParaRPr b="1">
              <a:solidFill>
                <a:srgbClr val="FF0000"/>
              </a:solidFill>
            </a:endParaRPr>
          </a:p>
        </p:txBody>
      </p:sp>
      <p:sp>
        <p:nvSpPr>
          <p:cNvPr id="180" name="Google Shape;180;p25"/>
          <p:cNvSpPr txBox="1"/>
          <p:nvPr/>
        </p:nvSpPr>
        <p:spPr>
          <a:xfrm>
            <a:off x="5411450" y="625300"/>
            <a:ext cx="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4</a:t>
            </a:r>
            <a:endParaRPr b="1">
              <a:solidFill>
                <a:srgbClr val="FF0000"/>
              </a:solidFill>
            </a:endParaRPr>
          </a:p>
        </p:txBody>
      </p:sp>
      <p:sp>
        <p:nvSpPr>
          <p:cNvPr id="181" name="Google Shape;181;p25"/>
          <p:cNvSpPr txBox="1"/>
          <p:nvPr/>
        </p:nvSpPr>
        <p:spPr>
          <a:xfrm>
            <a:off x="3050750" y="2542550"/>
            <a:ext cx="3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5</a:t>
            </a:r>
            <a:endParaRPr b="1">
              <a:solidFill>
                <a:srgbClr val="FF0000"/>
              </a:solidFill>
            </a:endParaRPr>
          </a:p>
        </p:txBody>
      </p:sp>
      <p:sp>
        <p:nvSpPr>
          <p:cNvPr id="182" name="Google Shape;182;p25"/>
          <p:cNvSpPr txBox="1"/>
          <p:nvPr/>
        </p:nvSpPr>
        <p:spPr>
          <a:xfrm>
            <a:off x="6324700" y="1638750"/>
            <a:ext cx="2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3</a:t>
            </a:r>
            <a:endParaRPr b="1">
              <a:solidFill>
                <a:srgbClr val="FF0000"/>
              </a:solidFill>
            </a:endParaRPr>
          </a:p>
        </p:txBody>
      </p:sp>
      <p:sp>
        <p:nvSpPr>
          <p:cNvPr id="183" name="Google Shape;183;p25"/>
          <p:cNvSpPr txBox="1"/>
          <p:nvPr/>
        </p:nvSpPr>
        <p:spPr>
          <a:xfrm>
            <a:off x="6755475" y="3454750"/>
            <a:ext cx="4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2</a:t>
            </a:r>
            <a:endParaRPr b="1">
              <a:solidFill>
                <a:srgbClr val="FF0000"/>
              </a:solidFill>
            </a:endParaRPr>
          </a:p>
        </p:txBody>
      </p:sp>
      <p:sp>
        <p:nvSpPr>
          <p:cNvPr id="184" name="Google Shape;184;p25"/>
          <p:cNvSpPr txBox="1"/>
          <p:nvPr/>
        </p:nvSpPr>
        <p:spPr>
          <a:xfrm>
            <a:off x="2809450" y="3954525"/>
            <a:ext cx="2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1</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90" name="Google Shape;190;p2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91" name="Google Shape;191;p26"/>
          <p:cNvSpPr txBox="1"/>
          <p:nvPr/>
        </p:nvSpPr>
        <p:spPr>
          <a:xfrm>
            <a:off x="129300" y="225100"/>
            <a:ext cx="51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 - Wiring</a:t>
            </a:r>
            <a:endParaRPr b="1">
              <a:solidFill>
                <a:srgbClr val="29647D"/>
              </a:solidFill>
            </a:endParaRPr>
          </a:p>
        </p:txBody>
      </p:sp>
      <p:pic>
        <p:nvPicPr>
          <p:cNvPr id="192" name="Google Shape;192;p26"/>
          <p:cNvPicPr preferRelativeResize="0"/>
          <p:nvPr/>
        </p:nvPicPr>
        <p:blipFill>
          <a:blip r:embed="rId3">
            <a:alphaModFix/>
          </a:blip>
          <a:stretch>
            <a:fillRect/>
          </a:stretch>
        </p:blipFill>
        <p:spPr>
          <a:xfrm>
            <a:off x="200950" y="733325"/>
            <a:ext cx="3887686" cy="3929902"/>
          </a:xfrm>
          <a:prstGeom prst="rect">
            <a:avLst/>
          </a:prstGeom>
          <a:noFill/>
          <a:ln>
            <a:noFill/>
          </a:ln>
        </p:spPr>
      </p:pic>
      <p:pic>
        <p:nvPicPr>
          <p:cNvPr id="193" name="Google Shape;193;p26"/>
          <p:cNvPicPr preferRelativeResize="0"/>
          <p:nvPr/>
        </p:nvPicPr>
        <p:blipFill>
          <a:blip r:embed="rId4">
            <a:alphaModFix/>
          </a:blip>
          <a:stretch>
            <a:fillRect/>
          </a:stretch>
        </p:blipFill>
        <p:spPr>
          <a:xfrm>
            <a:off x="3466200" y="412900"/>
            <a:ext cx="3594416" cy="4358415"/>
          </a:xfrm>
          <a:prstGeom prst="rect">
            <a:avLst/>
          </a:prstGeom>
          <a:noFill/>
          <a:ln>
            <a:noFill/>
          </a:ln>
        </p:spPr>
      </p:pic>
      <p:sp>
        <p:nvSpPr>
          <p:cNvPr id="194" name="Google Shape;194;p26"/>
          <p:cNvSpPr/>
          <p:nvPr/>
        </p:nvSpPr>
        <p:spPr>
          <a:xfrm>
            <a:off x="6454375" y="6647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Most robot wires go thru the robot. Only the red marked areas are where robot wires are visible.</a:t>
            </a:r>
            <a:endParaRPr sz="1200">
              <a:solidFill>
                <a:srgbClr val="29647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00" name="Google Shape;200;p2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01" name="Google Shape;201;p27"/>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Preparing parts</a:t>
            </a:r>
            <a:endParaRPr b="1" sz="3300">
              <a:solidFill>
                <a:srgbClr val="29647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8"/>
          <p:cNvPicPr preferRelativeResize="0"/>
          <p:nvPr/>
        </p:nvPicPr>
        <p:blipFill>
          <a:blip r:embed="rId3">
            <a:alphaModFix/>
          </a:blip>
          <a:stretch>
            <a:fillRect/>
          </a:stretch>
        </p:blipFill>
        <p:spPr>
          <a:xfrm>
            <a:off x="804375" y="459225"/>
            <a:ext cx="3894102" cy="3929901"/>
          </a:xfrm>
          <a:prstGeom prst="rect">
            <a:avLst/>
          </a:prstGeom>
          <a:noFill/>
          <a:ln>
            <a:noFill/>
          </a:ln>
        </p:spPr>
      </p:pic>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08" name="Google Shape;208;p2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09" name="Google Shape;209;p28"/>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Limit switches</a:t>
            </a:r>
            <a:endParaRPr b="1">
              <a:solidFill>
                <a:srgbClr val="29647D"/>
              </a:solidFill>
            </a:endParaRPr>
          </a:p>
        </p:txBody>
      </p:sp>
      <p:sp>
        <p:nvSpPr>
          <p:cNvPr id="210" name="Google Shape;210;p28"/>
          <p:cNvSpPr/>
          <p:nvPr/>
        </p:nvSpPr>
        <p:spPr>
          <a:xfrm>
            <a:off x="4698475" y="1183600"/>
            <a:ext cx="3360600" cy="233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limit switch wires to contacts indicated with orange. Apply heat shrink tube on the solder joints. </a:t>
            </a:r>
            <a:r>
              <a:rPr lang="hr" sz="1200">
                <a:solidFill>
                  <a:srgbClr val="29647D"/>
                </a:solidFill>
              </a:rPr>
              <a:t>Length</a:t>
            </a:r>
            <a:r>
              <a:rPr lang="hr" sz="1200">
                <a:solidFill>
                  <a:srgbClr val="29647D"/>
                </a:solidFill>
              </a:rPr>
              <a:t> of the wire needs to be 1 m.</a:t>
            </a:r>
            <a:endParaRPr sz="1200">
              <a:solidFill>
                <a:srgbClr val="29647D"/>
              </a:solidFill>
            </a:endParaRPr>
          </a:p>
        </p:txBody>
      </p:sp>
      <p:sp>
        <p:nvSpPr>
          <p:cNvPr id="211" name="Google Shape;211;p28"/>
          <p:cNvSpPr/>
          <p:nvPr/>
        </p:nvSpPr>
        <p:spPr>
          <a:xfrm>
            <a:off x="2278750" y="3577300"/>
            <a:ext cx="390000" cy="400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8"/>
          <p:cNvSpPr/>
          <p:nvPr/>
        </p:nvSpPr>
        <p:spPr>
          <a:xfrm>
            <a:off x="3263825" y="3577300"/>
            <a:ext cx="390000" cy="400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18" name="Google Shape;218;p2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19" name="Google Shape;219;p29"/>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Additional notes</a:t>
            </a:r>
            <a:endParaRPr b="1" sz="3300">
              <a:solidFill>
                <a:srgbClr val="29647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25" name="Google Shape;225;p3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26" name="Google Shape;226;p30"/>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Additional notes</a:t>
            </a:r>
            <a:endParaRPr b="1">
              <a:solidFill>
                <a:srgbClr val="29647D"/>
              </a:solidFill>
            </a:endParaRPr>
          </a:p>
        </p:txBody>
      </p:sp>
      <p:sp>
        <p:nvSpPr>
          <p:cNvPr id="227" name="Google Shape;227;p30"/>
          <p:cNvSpPr txBox="1"/>
          <p:nvPr/>
        </p:nvSpPr>
        <p:spPr>
          <a:xfrm>
            <a:off x="314675" y="725650"/>
            <a:ext cx="4344600" cy="4063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9647D"/>
              </a:buClr>
              <a:buSzPts val="1200"/>
              <a:buChar char="●"/>
            </a:pPr>
            <a:r>
              <a:rPr lang="hr" sz="1200">
                <a:solidFill>
                  <a:srgbClr val="29647D"/>
                </a:solidFill>
              </a:rPr>
              <a:t>In case a belt is not tight enough you can always add </a:t>
            </a:r>
            <a:r>
              <a:rPr lang="hr" sz="1200">
                <a:solidFill>
                  <a:srgbClr val="29647D"/>
                </a:solidFill>
              </a:rPr>
              <a:t>additional</a:t>
            </a:r>
            <a:r>
              <a:rPr lang="hr" sz="1200">
                <a:solidFill>
                  <a:srgbClr val="29647D"/>
                </a:solidFill>
              </a:rPr>
              <a:t> tension bearings. </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When assembling the robot there is a lot of wires. As you go wrap them in the one single wire harness with insulation tape or cloth tape.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If during the assembly process the tape gets in the way </a:t>
            </a:r>
            <a:r>
              <a:rPr lang="hr" sz="1200">
                <a:solidFill>
                  <a:srgbClr val="29647D"/>
                </a:solidFill>
              </a:rPr>
              <a:t>remove</a:t>
            </a:r>
            <a:r>
              <a:rPr lang="hr" sz="1200">
                <a:solidFill>
                  <a:srgbClr val="29647D"/>
                </a:solidFill>
              </a:rPr>
              <a:t> it and add it after that </a:t>
            </a:r>
            <a:r>
              <a:rPr lang="hr" sz="1200">
                <a:solidFill>
                  <a:srgbClr val="29647D"/>
                </a:solidFill>
              </a:rPr>
              <a:t>assembly</a:t>
            </a:r>
            <a:r>
              <a:rPr lang="hr" sz="1200">
                <a:solidFill>
                  <a:srgbClr val="29647D"/>
                </a:solidFill>
              </a:rPr>
              <a:t> step.</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try to mark the wires so you know what is what after you built the robot.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Belt tension is done with Ball bearing 3x8x4 and Ball bearing 3x10x4 ball bearings. depending on how much tension you want you can choose any combination.</a:t>
            </a:r>
            <a:br>
              <a:rPr lang="hr" sz="1200">
                <a:solidFill>
                  <a:srgbClr val="29647D"/>
                </a:solidFill>
              </a:rPr>
            </a:br>
            <a:r>
              <a:rPr lang="hr" sz="1200">
                <a:solidFill>
                  <a:srgbClr val="29647D"/>
                </a:solidFill>
              </a:rPr>
              <a:t>They need to be 2 in pair always on a screw of 14 - 20 mm </a:t>
            </a:r>
            <a:r>
              <a:rPr lang="hr" sz="1200">
                <a:solidFill>
                  <a:srgbClr val="29647D"/>
                </a:solidFill>
              </a:rPr>
              <a:t>length</a:t>
            </a:r>
            <a:r>
              <a:rPr lang="hr" sz="1200">
                <a:solidFill>
                  <a:srgbClr val="29647D"/>
                </a:solidFill>
              </a:rPr>
              <a:t>  —------------------&gt;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It is recommended for screw to follow</a:t>
            </a:r>
            <a:r>
              <a:rPr lang="hr" sz="1200">
                <a:solidFill>
                  <a:srgbClr val="29647D"/>
                </a:solidFill>
              </a:rPr>
              <a:t> ISO 4762 specification.</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228" name="Google Shape;228;p30"/>
          <p:cNvPicPr preferRelativeResize="0"/>
          <p:nvPr/>
        </p:nvPicPr>
        <p:blipFill>
          <a:blip r:embed="rId3">
            <a:alphaModFix/>
          </a:blip>
          <a:stretch>
            <a:fillRect/>
          </a:stretch>
        </p:blipFill>
        <p:spPr>
          <a:xfrm>
            <a:off x="4934275" y="1047750"/>
            <a:ext cx="2514600" cy="304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34" name="Google Shape;234;p3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35" name="Google Shape;235;p31"/>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Additional notes</a:t>
            </a:r>
            <a:endParaRPr b="1">
              <a:solidFill>
                <a:srgbClr val="29647D"/>
              </a:solidFill>
            </a:endParaRPr>
          </a:p>
        </p:txBody>
      </p:sp>
      <p:sp>
        <p:nvSpPr>
          <p:cNvPr id="236" name="Google Shape;236;p31"/>
          <p:cNvSpPr/>
          <p:nvPr/>
        </p:nvSpPr>
        <p:spPr>
          <a:xfrm>
            <a:off x="219000" y="972800"/>
            <a:ext cx="3360600" cy="1866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7" name="Google Shape;67;p1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8" name="Google Shape;68;p1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Disclaimer important notice</a:t>
            </a:r>
            <a:endParaRPr b="1">
              <a:solidFill>
                <a:srgbClr val="29647D"/>
              </a:solidFill>
            </a:endParaRPr>
          </a:p>
        </p:txBody>
      </p:sp>
      <p:sp>
        <p:nvSpPr>
          <p:cNvPr id="69" name="Google Shape;69;p14"/>
          <p:cNvSpPr txBox="1"/>
          <p:nvPr/>
        </p:nvSpPr>
        <p:spPr>
          <a:xfrm>
            <a:off x="227400" y="688400"/>
            <a:ext cx="6649500" cy="39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The PAROL6 robot arm and its associated part are specifically intended for engineering development, demonstration, or evaluation purposes. They are not considered to be a final product suitable for general consumer use. Individuals handling these products must have proper electronics and robotics training and adhere to good engineering practices. It should be noted that these goods may not fulfill all the required design, marketing, and manufacturing-related protective measures, including product safety and environmental considerations typically found in finished products. The PAROL6 robot arm is not compliant with the European Union directives concerning electromagnetic compatibility, restricted substances (RoHS), recycling (WEEE), FCC, CE, or UL. Consequently, it may not meet the technical requirements outlined in these directives or other related directives. </a:t>
            </a:r>
            <a:endParaRPr sz="1100">
              <a:solidFill>
                <a:srgbClr val="29647D"/>
              </a:solidFill>
            </a:endParaRPr>
          </a:p>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The user assumes full responsibility and liability for the correct and safe handling of the robot. Additionally, the user agrees to indemnify the Source Robotics team against any claims arising from the use or handling of the products. Given the open construction of the product, it is the user's responsibility to take all necessary precautions.</a:t>
            </a:r>
            <a:endParaRPr sz="1100">
              <a:solidFill>
                <a:srgbClr val="29647D"/>
              </a:solidFill>
            </a:endParaRPr>
          </a:p>
          <a:p>
            <a:pPr indent="0" lvl="0" marL="0" rtl="0" algn="l">
              <a:spcBef>
                <a:spcPts val="0"/>
              </a:spcBef>
              <a:spcAft>
                <a:spcPts val="0"/>
              </a:spcAft>
              <a:buClr>
                <a:schemeClr val="dk1"/>
              </a:buClr>
              <a:buSzPts val="1100"/>
              <a:buFont typeface="Arial"/>
              <a:buNone/>
            </a:pPr>
            <a:r>
              <a:t/>
            </a:r>
            <a:endParaRPr sz="1100">
              <a:solidFill>
                <a:srgbClr val="29647D"/>
              </a:solidFill>
            </a:endParaRPr>
          </a:p>
          <a:p>
            <a:pPr indent="0" lvl="0" marL="0" rtl="0" algn="l">
              <a:spcBef>
                <a:spcPts val="0"/>
              </a:spcBef>
              <a:spcAft>
                <a:spcPts val="0"/>
              </a:spcAft>
              <a:buClr>
                <a:schemeClr val="dk1"/>
              </a:buClr>
              <a:buSzPts val="1100"/>
              <a:buFont typeface="Arial"/>
              <a:buNone/>
            </a:pPr>
            <a:r>
              <a:rPr lang="hr" sz="1100">
                <a:solidFill>
                  <a:srgbClr val="29647D"/>
                </a:solidFill>
              </a:rPr>
              <a:t>EXCEPT FOR THE INDEMNITY DESCRIBED ABOVE, NEITHER PARTY SHALL BE HELD LIABLE TO THE OTHER FOR ANY INDIRECT, SPECIAL, INCIDENTAL, OR CONSEQUENTIAL DAMAGES.</a:t>
            </a:r>
            <a:endParaRPr sz="1100">
              <a:solidFill>
                <a:srgbClr val="29647D"/>
              </a:solidFill>
            </a:endParaRPr>
          </a:p>
          <a:p>
            <a:pPr indent="0" lvl="0" marL="0" rtl="0" algn="l">
              <a:spcBef>
                <a:spcPts val="0"/>
              </a:spcBef>
              <a:spcAft>
                <a:spcPts val="0"/>
              </a:spcAft>
              <a:buNone/>
            </a:pPr>
            <a:r>
              <a:t/>
            </a:r>
            <a:endParaRPr sz="11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42" name="Google Shape;242;p3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43" name="Google Shape;243;p32"/>
          <p:cNvSpPr txBox="1"/>
          <p:nvPr/>
        </p:nvSpPr>
        <p:spPr>
          <a:xfrm>
            <a:off x="2541650" y="2162950"/>
            <a:ext cx="4704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Wrist assembly</a:t>
            </a:r>
            <a:endParaRPr b="1" sz="3300">
              <a:solidFill>
                <a:srgbClr val="29647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49" name="Google Shape;249;p3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50" name="Google Shape;250;p33"/>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51" name="Google Shape;251;p33"/>
          <p:cNvPicPr preferRelativeResize="0"/>
          <p:nvPr/>
        </p:nvPicPr>
        <p:blipFill>
          <a:blip r:embed="rId3">
            <a:alphaModFix/>
          </a:blip>
          <a:stretch>
            <a:fillRect/>
          </a:stretch>
        </p:blipFill>
        <p:spPr>
          <a:xfrm>
            <a:off x="403800" y="777700"/>
            <a:ext cx="4679125" cy="3929900"/>
          </a:xfrm>
          <a:prstGeom prst="rect">
            <a:avLst/>
          </a:prstGeom>
          <a:noFill/>
          <a:ln>
            <a:noFill/>
          </a:ln>
        </p:spPr>
      </p:pic>
      <p:sp>
        <p:nvSpPr>
          <p:cNvPr id="252" name="Google Shape;252;p33"/>
          <p:cNvSpPr/>
          <p:nvPr/>
        </p:nvSpPr>
        <p:spPr>
          <a:xfrm>
            <a:off x="5191675" y="625300"/>
            <a:ext cx="2244600" cy="151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Wrist</a:t>
            </a:r>
            <a:endParaRPr sz="1200">
              <a:solidFill>
                <a:srgbClr val="29647D"/>
              </a:solidFill>
            </a:endParaRPr>
          </a:p>
          <a:p>
            <a:pPr indent="0" lvl="0" marL="0" rtl="0" algn="l">
              <a:spcBef>
                <a:spcPts val="0"/>
              </a:spcBef>
              <a:spcAft>
                <a:spcPts val="0"/>
              </a:spcAft>
              <a:buNone/>
            </a:pPr>
            <a:r>
              <a:rPr lang="hr" sz="1200">
                <a:solidFill>
                  <a:srgbClr val="29647D"/>
                </a:solidFill>
              </a:rPr>
              <a:t>Gearbox 10:1</a:t>
            </a:r>
            <a:endParaRPr sz="1200">
              <a:solidFill>
                <a:srgbClr val="29647D"/>
              </a:solidFill>
            </a:endParaRPr>
          </a:p>
          <a:p>
            <a:pPr indent="0" lvl="0" marL="0" rtl="0" algn="l">
              <a:spcBef>
                <a:spcPts val="0"/>
              </a:spcBef>
              <a:spcAft>
                <a:spcPts val="0"/>
              </a:spcAft>
              <a:buNone/>
            </a:pPr>
            <a:r>
              <a:rPr lang="hr" sz="1200">
                <a:solidFill>
                  <a:srgbClr val="29647D"/>
                </a:solidFill>
              </a:rPr>
              <a:t>Stepper1</a:t>
            </a:r>
            <a:endParaRPr sz="1200">
              <a:solidFill>
                <a:srgbClr val="29647D"/>
              </a:solidFill>
            </a:endParaRPr>
          </a:p>
          <a:p>
            <a:pPr indent="0" lvl="0" marL="0" rtl="0" algn="l">
              <a:spcBef>
                <a:spcPts val="0"/>
              </a:spcBef>
              <a:spcAft>
                <a:spcPts val="0"/>
              </a:spcAft>
              <a:buNone/>
            </a:pPr>
            <a:r>
              <a:rPr lang="hr" sz="1200">
                <a:solidFill>
                  <a:srgbClr val="29647D"/>
                </a:solidFill>
              </a:rPr>
              <a:t>Sensor1</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3 x M4 10mm</a:t>
            </a:r>
            <a:endParaRPr sz="1200">
              <a:solidFill>
                <a:srgbClr val="29647D"/>
              </a:solidFill>
            </a:endParaRPr>
          </a:p>
          <a:p>
            <a:pPr indent="0" lvl="0" marL="0" rtl="0" algn="l">
              <a:spcBef>
                <a:spcPts val="0"/>
              </a:spcBef>
              <a:spcAft>
                <a:spcPts val="0"/>
              </a:spcAft>
              <a:buNone/>
            </a:pPr>
            <a:r>
              <a:rPr lang="hr" sz="1200">
                <a:solidFill>
                  <a:srgbClr val="29647D"/>
                </a:solidFill>
              </a:rPr>
              <a:t>4 x M3 8mm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253" name="Google Shape;253;p33"/>
          <p:cNvSpPr/>
          <p:nvPr/>
        </p:nvSpPr>
        <p:spPr>
          <a:xfrm>
            <a:off x="5191675" y="2227050"/>
            <a:ext cx="3360600" cy="233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attach stepper 1 to the gearbox. The gearbox comes with its own coupler that need to be tightened with 2 set screw. Holes to tighten those screws are on the side of the gearbox.</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Now press fit sensor 1 in wrist part. It needs to lay flat on top part of the wrist as indicated by arrow 1.</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Wires for the motor and sensor need to exit from the hole market with arrow 2.</a:t>
            </a:r>
            <a:endParaRPr sz="1200">
              <a:solidFill>
                <a:srgbClr val="29647D"/>
              </a:solidFill>
            </a:endParaRPr>
          </a:p>
        </p:txBody>
      </p:sp>
      <p:cxnSp>
        <p:nvCxnSpPr>
          <p:cNvPr id="254" name="Google Shape;254;p33"/>
          <p:cNvCxnSpPr/>
          <p:nvPr/>
        </p:nvCxnSpPr>
        <p:spPr>
          <a:xfrm>
            <a:off x="1116975" y="2571750"/>
            <a:ext cx="474300" cy="601800"/>
          </a:xfrm>
          <a:prstGeom prst="straightConnector1">
            <a:avLst/>
          </a:prstGeom>
          <a:noFill/>
          <a:ln cap="flat" cmpd="sng" w="9525">
            <a:solidFill>
              <a:srgbClr val="29647D"/>
            </a:solidFill>
            <a:prstDash val="solid"/>
            <a:round/>
            <a:headEnd len="med" w="med" type="none"/>
            <a:tailEnd len="med" w="med" type="triangle"/>
          </a:ln>
        </p:spPr>
      </p:cxnSp>
      <p:sp>
        <p:nvSpPr>
          <p:cNvPr id="255" name="Google Shape;255;p33"/>
          <p:cNvSpPr txBox="1"/>
          <p:nvPr/>
        </p:nvSpPr>
        <p:spPr>
          <a:xfrm>
            <a:off x="2947075" y="690200"/>
            <a:ext cx="22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3 x M4 10mm</a:t>
            </a:r>
            <a:endParaRPr b="1">
              <a:solidFill>
                <a:srgbClr val="29647D"/>
              </a:solidFill>
            </a:endParaRPr>
          </a:p>
        </p:txBody>
      </p:sp>
      <p:sp>
        <p:nvSpPr>
          <p:cNvPr id="256" name="Google Shape;256;p33"/>
          <p:cNvSpPr txBox="1"/>
          <p:nvPr/>
        </p:nvSpPr>
        <p:spPr>
          <a:xfrm>
            <a:off x="288000" y="2263950"/>
            <a:ext cx="15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a:t>
            </a:r>
            <a:r>
              <a:rPr b="1" lang="hr">
                <a:solidFill>
                  <a:srgbClr val="29647D"/>
                </a:solidFill>
              </a:rPr>
              <a:t>M3 8mm</a:t>
            </a:r>
            <a:endParaRPr b="1">
              <a:solidFill>
                <a:srgbClr val="29647D"/>
              </a:solidFill>
            </a:endParaRPr>
          </a:p>
        </p:txBody>
      </p:sp>
      <p:cxnSp>
        <p:nvCxnSpPr>
          <p:cNvPr id="257" name="Google Shape;257;p33"/>
          <p:cNvCxnSpPr/>
          <p:nvPr/>
        </p:nvCxnSpPr>
        <p:spPr>
          <a:xfrm>
            <a:off x="3758500" y="1043625"/>
            <a:ext cx="846300" cy="297600"/>
          </a:xfrm>
          <a:prstGeom prst="straightConnector1">
            <a:avLst/>
          </a:prstGeom>
          <a:noFill/>
          <a:ln cap="flat" cmpd="sng" w="9525">
            <a:solidFill>
              <a:srgbClr val="29647D"/>
            </a:solidFill>
            <a:prstDash val="solid"/>
            <a:round/>
            <a:headEnd len="med" w="med" type="none"/>
            <a:tailEnd len="med" w="med" type="triangle"/>
          </a:ln>
        </p:spPr>
      </p:cxnSp>
      <p:cxnSp>
        <p:nvCxnSpPr>
          <p:cNvPr id="258" name="Google Shape;258;p33"/>
          <p:cNvCxnSpPr/>
          <p:nvPr/>
        </p:nvCxnSpPr>
        <p:spPr>
          <a:xfrm flipH="1" rot="10800000">
            <a:off x="3079525" y="1359850"/>
            <a:ext cx="1060500" cy="9300"/>
          </a:xfrm>
          <a:prstGeom prst="straightConnector1">
            <a:avLst/>
          </a:prstGeom>
          <a:noFill/>
          <a:ln cap="flat" cmpd="sng" w="9525">
            <a:solidFill>
              <a:srgbClr val="29647D"/>
            </a:solidFill>
            <a:prstDash val="solid"/>
            <a:round/>
            <a:headEnd len="med" w="med" type="none"/>
            <a:tailEnd len="med" w="med" type="triangle"/>
          </a:ln>
        </p:spPr>
      </p:cxnSp>
      <p:sp>
        <p:nvSpPr>
          <p:cNvPr id="259" name="Google Shape;259;p33"/>
          <p:cNvSpPr txBox="1"/>
          <p:nvPr/>
        </p:nvSpPr>
        <p:spPr>
          <a:xfrm>
            <a:off x="2800500" y="1183150"/>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cxnSp>
        <p:nvCxnSpPr>
          <p:cNvPr id="260" name="Google Shape;260;p33"/>
          <p:cNvCxnSpPr/>
          <p:nvPr/>
        </p:nvCxnSpPr>
        <p:spPr>
          <a:xfrm flipH="1" rot="10800000">
            <a:off x="2283200" y="1676100"/>
            <a:ext cx="1060500" cy="9300"/>
          </a:xfrm>
          <a:prstGeom prst="straightConnector1">
            <a:avLst/>
          </a:prstGeom>
          <a:noFill/>
          <a:ln cap="flat" cmpd="sng" w="9525">
            <a:solidFill>
              <a:srgbClr val="29647D"/>
            </a:solidFill>
            <a:prstDash val="solid"/>
            <a:round/>
            <a:headEnd len="med" w="med" type="none"/>
            <a:tailEnd len="med" w="med" type="triangle"/>
          </a:ln>
        </p:spPr>
      </p:cxnSp>
      <p:sp>
        <p:nvSpPr>
          <p:cNvPr id="261" name="Google Shape;261;p33"/>
          <p:cNvSpPr txBox="1"/>
          <p:nvPr/>
        </p:nvSpPr>
        <p:spPr>
          <a:xfrm>
            <a:off x="2075000" y="1480650"/>
            <a:ext cx="3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
        <p:nvSpPr>
          <p:cNvPr id="262" name="Google Shape;262;p33"/>
          <p:cNvSpPr/>
          <p:nvPr/>
        </p:nvSpPr>
        <p:spPr>
          <a:xfrm>
            <a:off x="2800500" y="3551850"/>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the orientation of the stepper is as shown on the picture!</a:t>
            </a:r>
            <a:endParaRPr sz="1200">
              <a:solidFill>
                <a:srgbClr val="29647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a:blip r:embed="rId3">
            <a:alphaModFix/>
          </a:blip>
          <a:stretch>
            <a:fillRect/>
          </a:stretch>
        </p:blipFill>
        <p:spPr>
          <a:xfrm>
            <a:off x="5464150" y="625301"/>
            <a:ext cx="3008308" cy="3578691"/>
          </a:xfrm>
          <a:prstGeom prst="rect">
            <a:avLst/>
          </a:prstGeom>
          <a:noFill/>
          <a:ln>
            <a:noFill/>
          </a:ln>
        </p:spPr>
      </p:pic>
      <p:sp>
        <p:nvSpPr>
          <p:cNvPr id="268" name="Google Shape;2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69" name="Google Shape;269;p3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70" name="Google Shape;270;p3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71" name="Google Shape;271;p34"/>
          <p:cNvPicPr preferRelativeResize="0"/>
          <p:nvPr/>
        </p:nvPicPr>
        <p:blipFill>
          <a:blip r:embed="rId4">
            <a:alphaModFix/>
          </a:blip>
          <a:stretch>
            <a:fillRect/>
          </a:stretch>
        </p:blipFill>
        <p:spPr>
          <a:xfrm>
            <a:off x="0" y="509475"/>
            <a:ext cx="4497374" cy="3424500"/>
          </a:xfrm>
          <a:prstGeom prst="rect">
            <a:avLst/>
          </a:prstGeom>
          <a:noFill/>
          <a:ln>
            <a:noFill/>
          </a:ln>
        </p:spPr>
      </p:pic>
      <p:sp>
        <p:nvSpPr>
          <p:cNvPr id="272" name="Google Shape;272;p34"/>
          <p:cNvSpPr/>
          <p:nvPr/>
        </p:nvSpPr>
        <p:spPr>
          <a:xfrm>
            <a:off x="329700" y="368177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1</a:t>
            </a:r>
            <a:endParaRPr sz="1200">
              <a:solidFill>
                <a:srgbClr val="29647D"/>
              </a:solidFill>
            </a:endParaRPr>
          </a:p>
          <a:p>
            <a:pPr indent="0" lvl="0" marL="0" rtl="0" algn="l">
              <a:spcBef>
                <a:spcPts val="0"/>
              </a:spcBef>
              <a:spcAft>
                <a:spcPts val="0"/>
              </a:spcAft>
              <a:buNone/>
            </a:pPr>
            <a:r>
              <a:rPr lang="hr" sz="1200">
                <a:solidFill>
                  <a:srgbClr val="29647D"/>
                </a:solidFill>
              </a:rPr>
              <a:t>*M3 14mm</a:t>
            </a:r>
            <a:endParaRPr sz="1200">
              <a:solidFill>
                <a:srgbClr val="29647D"/>
              </a:solidFill>
            </a:endParaRPr>
          </a:p>
          <a:p>
            <a:pPr indent="0" lvl="0" marL="0" rtl="0" algn="l">
              <a:spcBef>
                <a:spcPts val="0"/>
              </a:spcBef>
              <a:spcAft>
                <a:spcPts val="0"/>
              </a:spcAft>
              <a:buNone/>
            </a:pPr>
            <a:r>
              <a:rPr lang="hr" sz="1200">
                <a:solidFill>
                  <a:srgbClr val="29647D"/>
                </a:solidFill>
              </a:rPr>
              <a:t>*M3 nut</a:t>
            </a:r>
            <a:endParaRPr sz="1200">
              <a:solidFill>
                <a:srgbClr val="29647D"/>
              </a:solidFill>
            </a:endParaRPr>
          </a:p>
        </p:txBody>
      </p:sp>
      <p:sp>
        <p:nvSpPr>
          <p:cNvPr id="273" name="Google Shape;273;p34"/>
          <p:cNvSpPr/>
          <p:nvPr/>
        </p:nvSpPr>
        <p:spPr>
          <a:xfrm>
            <a:off x="3060925" y="3562575"/>
            <a:ext cx="2753100" cy="1100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If the sensor is loose you can tighten it with M3 nut and a screw.</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Attach bearing 1 to wrist part.</a:t>
            </a:r>
            <a:endParaRPr sz="1200">
              <a:solidFill>
                <a:srgbClr val="29647D"/>
              </a:solidFill>
            </a:endParaRPr>
          </a:p>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cxnSp>
        <p:nvCxnSpPr>
          <p:cNvPr id="274" name="Google Shape;274;p34"/>
          <p:cNvCxnSpPr/>
          <p:nvPr/>
        </p:nvCxnSpPr>
        <p:spPr>
          <a:xfrm rot="10800000">
            <a:off x="3265700" y="2438875"/>
            <a:ext cx="1339200" cy="827700"/>
          </a:xfrm>
          <a:prstGeom prst="straightConnector1">
            <a:avLst/>
          </a:prstGeom>
          <a:noFill/>
          <a:ln cap="flat" cmpd="sng" w="9525">
            <a:solidFill>
              <a:srgbClr val="29647D"/>
            </a:solidFill>
            <a:prstDash val="solid"/>
            <a:round/>
            <a:headEnd len="med" w="med" type="none"/>
            <a:tailEnd len="med" w="med" type="triangle"/>
          </a:ln>
        </p:spPr>
      </p:cxnSp>
      <p:sp>
        <p:nvSpPr>
          <p:cNvPr id="275" name="Google Shape;275;p34"/>
          <p:cNvSpPr txBox="1"/>
          <p:nvPr/>
        </p:nvSpPr>
        <p:spPr>
          <a:xfrm>
            <a:off x="3265700" y="3162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14mm</a:t>
            </a:r>
            <a:endParaRPr b="1">
              <a:solidFill>
                <a:srgbClr val="29647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81" name="Google Shape;281;p3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82" name="Google Shape;282;p3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Wrist assembly</a:t>
            </a:r>
            <a:endParaRPr b="1">
              <a:solidFill>
                <a:srgbClr val="29647D"/>
              </a:solidFill>
            </a:endParaRPr>
          </a:p>
        </p:txBody>
      </p:sp>
      <p:pic>
        <p:nvPicPr>
          <p:cNvPr id="283" name="Google Shape;283;p35"/>
          <p:cNvPicPr preferRelativeResize="0"/>
          <p:nvPr/>
        </p:nvPicPr>
        <p:blipFill>
          <a:blip r:embed="rId3">
            <a:alphaModFix/>
          </a:blip>
          <a:stretch>
            <a:fillRect/>
          </a:stretch>
        </p:blipFill>
        <p:spPr>
          <a:xfrm>
            <a:off x="1603351" y="451526"/>
            <a:ext cx="4937900" cy="4080475"/>
          </a:xfrm>
          <a:prstGeom prst="rect">
            <a:avLst/>
          </a:prstGeom>
          <a:noFill/>
          <a:ln>
            <a:noFill/>
          </a:ln>
        </p:spPr>
      </p:pic>
      <p:sp>
        <p:nvSpPr>
          <p:cNvPr id="284" name="Google Shape;284;p35"/>
          <p:cNvSpPr/>
          <p:nvPr/>
        </p:nvSpPr>
        <p:spPr>
          <a:xfrm>
            <a:off x="5573300" y="2796625"/>
            <a:ext cx="3360600" cy="1866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90" name="Google Shape;290;p3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91" name="Google Shape;291;p36"/>
          <p:cNvSpPr txBox="1"/>
          <p:nvPr/>
        </p:nvSpPr>
        <p:spPr>
          <a:xfrm>
            <a:off x="1965200" y="2120525"/>
            <a:ext cx="454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Forearm assembly</a:t>
            </a:r>
            <a:endParaRPr b="1" sz="3300">
              <a:solidFill>
                <a:srgbClr val="29647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297" name="Google Shape;297;p3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298" name="Google Shape;298;p3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a:t>
            </a:r>
            <a:r>
              <a:rPr b="1" lang="hr">
                <a:solidFill>
                  <a:srgbClr val="29647D"/>
                </a:solidFill>
              </a:rPr>
              <a:t>orearm assembly</a:t>
            </a:r>
            <a:endParaRPr b="1">
              <a:solidFill>
                <a:srgbClr val="29647D"/>
              </a:solidFill>
            </a:endParaRPr>
          </a:p>
        </p:txBody>
      </p:sp>
      <p:pic>
        <p:nvPicPr>
          <p:cNvPr id="299" name="Google Shape;299;p37"/>
          <p:cNvPicPr preferRelativeResize="0"/>
          <p:nvPr/>
        </p:nvPicPr>
        <p:blipFill>
          <a:blip r:embed="rId3">
            <a:alphaModFix/>
          </a:blip>
          <a:stretch>
            <a:fillRect/>
          </a:stretch>
        </p:blipFill>
        <p:spPr>
          <a:xfrm rot="-5400000">
            <a:off x="1206300" y="294150"/>
            <a:ext cx="3832442" cy="4555200"/>
          </a:xfrm>
          <a:prstGeom prst="rect">
            <a:avLst/>
          </a:prstGeom>
          <a:noFill/>
          <a:ln>
            <a:noFill/>
          </a:ln>
        </p:spPr>
      </p:pic>
      <p:sp>
        <p:nvSpPr>
          <p:cNvPr id="300" name="Google Shape;300;p3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1" name="Google Shape;301;p37"/>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2</a:t>
            </a:r>
            <a:endParaRPr sz="1200">
              <a:solidFill>
                <a:srgbClr val="29647D"/>
              </a:solidFill>
            </a:endParaRPr>
          </a:p>
          <a:p>
            <a:pPr indent="0" lvl="0" marL="0" rtl="0" algn="l">
              <a:spcBef>
                <a:spcPts val="0"/>
              </a:spcBef>
              <a:spcAft>
                <a:spcPts val="0"/>
              </a:spcAft>
              <a:buNone/>
            </a:pPr>
            <a:r>
              <a:rPr lang="hr" sz="1200">
                <a:solidFill>
                  <a:srgbClr val="29647D"/>
                </a:solidFill>
              </a:rPr>
              <a:t>J5_part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302" name="Google Shape;302;p3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Bearing 2 need to go in the groove marked with arrow 1.</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cxnSp>
        <p:nvCxnSpPr>
          <p:cNvPr id="303" name="Google Shape;303;p37"/>
          <p:cNvCxnSpPr/>
          <p:nvPr/>
        </p:nvCxnSpPr>
        <p:spPr>
          <a:xfrm>
            <a:off x="1033300" y="1387775"/>
            <a:ext cx="576600" cy="539400"/>
          </a:xfrm>
          <a:prstGeom prst="straightConnector1">
            <a:avLst/>
          </a:prstGeom>
          <a:noFill/>
          <a:ln cap="flat" cmpd="sng" w="9525">
            <a:solidFill>
              <a:srgbClr val="29647D"/>
            </a:solidFill>
            <a:prstDash val="solid"/>
            <a:round/>
            <a:headEnd len="med" w="med" type="none"/>
            <a:tailEnd len="med" w="med" type="triangle"/>
          </a:ln>
        </p:spPr>
      </p:cxnSp>
      <p:sp>
        <p:nvSpPr>
          <p:cNvPr id="304" name="Google Shape;304;p37"/>
          <p:cNvSpPr txBox="1"/>
          <p:nvPr/>
        </p:nvSpPr>
        <p:spPr>
          <a:xfrm>
            <a:off x="828675" y="1108725"/>
            <a:ext cx="2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10" name="Google Shape;310;p3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11" name="Google Shape;311;p3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12" name="Google Shape;312;p38"/>
          <p:cNvPicPr preferRelativeResize="0"/>
          <p:nvPr/>
        </p:nvPicPr>
        <p:blipFill>
          <a:blip r:embed="rId3">
            <a:alphaModFix/>
          </a:blip>
          <a:stretch>
            <a:fillRect/>
          </a:stretch>
        </p:blipFill>
        <p:spPr>
          <a:xfrm>
            <a:off x="1628000" y="349300"/>
            <a:ext cx="4964221" cy="4444900"/>
          </a:xfrm>
          <a:prstGeom prst="rect">
            <a:avLst/>
          </a:prstGeom>
          <a:noFill/>
          <a:ln>
            <a:noFill/>
          </a:ln>
        </p:spPr>
      </p:pic>
      <p:sp>
        <p:nvSpPr>
          <p:cNvPr id="313" name="Google Shape;313;p38"/>
          <p:cNvSpPr txBox="1"/>
          <p:nvPr/>
        </p:nvSpPr>
        <p:spPr>
          <a:xfrm>
            <a:off x="5929725" y="30333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4" name="Google Shape;314;p38"/>
          <p:cNvSpPr/>
          <p:nvPr/>
        </p:nvSpPr>
        <p:spPr>
          <a:xfrm>
            <a:off x="6592225" y="2863900"/>
            <a:ext cx="2244600" cy="15654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Hammer in the bearing with rubber hammer. Another option is to use screwdriver and gently tap with a hammer on the whole circumference of the bearing.</a:t>
            </a:r>
            <a:endParaRPr sz="1200">
              <a:solidFill>
                <a:srgbClr val="29647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9"/>
          <p:cNvPicPr preferRelativeResize="0"/>
          <p:nvPr/>
        </p:nvPicPr>
        <p:blipFill>
          <a:blip r:embed="rId3">
            <a:alphaModFix/>
          </a:blip>
          <a:stretch>
            <a:fillRect/>
          </a:stretch>
        </p:blipFill>
        <p:spPr>
          <a:xfrm rot="-5400000">
            <a:off x="393875" y="660713"/>
            <a:ext cx="3977227" cy="4027785"/>
          </a:xfrm>
          <a:prstGeom prst="rect">
            <a:avLst/>
          </a:prstGeom>
          <a:noFill/>
          <a:ln>
            <a:noFill/>
          </a:ln>
        </p:spPr>
      </p:pic>
      <p:sp>
        <p:nvSpPr>
          <p:cNvPr id="320" name="Google Shape;32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21" name="Google Shape;321;p3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22" name="Google Shape;322;p3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323" name="Google Shape;323;p39"/>
          <p:cNvSpPr txBox="1"/>
          <p:nvPr/>
        </p:nvSpPr>
        <p:spPr>
          <a:xfrm>
            <a:off x="6036250" y="29116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4" name="Google Shape;324;p39"/>
          <p:cNvSpPr/>
          <p:nvPr/>
        </p:nvSpPr>
        <p:spPr>
          <a:xfrm>
            <a:off x="5244925" y="12249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HTD3_48_J5_pulley</a:t>
            </a:r>
            <a:endParaRPr sz="1200">
              <a:solidFill>
                <a:srgbClr val="29647D"/>
              </a:solidFill>
            </a:endParaRPr>
          </a:p>
        </p:txBody>
      </p:sp>
      <p:sp>
        <p:nvSpPr>
          <p:cNvPr id="325" name="Google Shape;325;p39"/>
          <p:cNvSpPr/>
          <p:nvPr/>
        </p:nvSpPr>
        <p:spPr>
          <a:xfrm>
            <a:off x="5244925" y="249582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all then wires from J6 thru the pulley and the bearing! Assembled part is on the next page.</a:t>
            </a:r>
            <a:endParaRPr sz="1200">
              <a:solidFill>
                <a:srgbClr val="29647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31" name="Google Shape;331;p4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32" name="Google Shape;332;p4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33" name="Google Shape;333;p40"/>
          <p:cNvPicPr preferRelativeResize="0"/>
          <p:nvPr/>
        </p:nvPicPr>
        <p:blipFill>
          <a:blip r:embed="rId3">
            <a:alphaModFix/>
          </a:blip>
          <a:stretch>
            <a:fillRect/>
          </a:stretch>
        </p:blipFill>
        <p:spPr>
          <a:xfrm>
            <a:off x="2002801" y="165450"/>
            <a:ext cx="5459184" cy="4604250"/>
          </a:xfrm>
          <a:prstGeom prst="rect">
            <a:avLst/>
          </a:prstGeom>
          <a:noFill/>
          <a:ln>
            <a:noFill/>
          </a:ln>
        </p:spPr>
      </p:pic>
      <p:sp>
        <p:nvSpPr>
          <p:cNvPr id="334" name="Google Shape;334;p40"/>
          <p:cNvSpPr txBox="1"/>
          <p:nvPr/>
        </p:nvSpPr>
        <p:spPr>
          <a:xfrm>
            <a:off x="6028625" y="2957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40" name="Google Shape;340;p4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41" name="Google Shape;341;p4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42" name="Google Shape;342;p41"/>
          <p:cNvPicPr preferRelativeResize="0"/>
          <p:nvPr/>
        </p:nvPicPr>
        <p:blipFill>
          <a:blip r:embed="rId3">
            <a:alphaModFix/>
          </a:blip>
          <a:stretch>
            <a:fillRect/>
          </a:stretch>
        </p:blipFill>
        <p:spPr>
          <a:xfrm>
            <a:off x="369142" y="1115188"/>
            <a:ext cx="4145433" cy="3235118"/>
          </a:xfrm>
          <a:prstGeom prst="rect">
            <a:avLst/>
          </a:prstGeom>
          <a:noFill/>
          <a:ln>
            <a:noFill/>
          </a:ln>
        </p:spPr>
      </p:pic>
      <p:sp>
        <p:nvSpPr>
          <p:cNvPr id="343" name="Google Shape;343;p41"/>
          <p:cNvSpPr txBox="1"/>
          <p:nvPr/>
        </p:nvSpPr>
        <p:spPr>
          <a:xfrm>
            <a:off x="6043875" y="31551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4" name="Google Shape;344;p41"/>
          <p:cNvSpPr/>
          <p:nvPr/>
        </p:nvSpPr>
        <p:spPr>
          <a:xfrm>
            <a:off x="5252550" y="14684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p:txBody>
      </p:sp>
      <p:sp>
        <p:nvSpPr>
          <p:cNvPr id="345" name="Google Shape;345;p41"/>
          <p:cNvSpPr/>
          <p:nvPr/>
        </p:nvSpPr>
        <p:spPr>
          <a:xfrm>
            <a:off x="5252550" y="27393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wire, all other wires and pipes need to go thru the wires guide marked with arrow 1 and then thru a hole on J5 part.</a:t>
            </a:r>
            <a:endParaRPr sz="1200">
              <a:solidFill>
                <a:srgbClr val="29647D"/>
              </a:solidFill>
            </a:endParaRPr>
          </a:p>
        </p:txBody>
      </p:sp>
      <p:cxnSp>
        <p:nvCxnSpPr>
          <p:cNvPr id="346" name="Google Shape;346;p41"/>
          <p:cNvCxnSpPr/>
          <p:nvPr/>
        </p:nvCxnSpPr>
        <p:spPr>
          <a:xfrm flipH="1">
            <a:off x="3205725" y="1406125"/>
            <a:ext cx="1085700" cy="1016700"/>
          </a:xfrm>
          <a:prstGeom prst="straightConnector1">
            <a:avLst/>
          </a:prstGeom>
          <a:noFill/>
          <a:ln cap="flat" cmpd="sng" w="9525">
            <a:solidFill>
              <a:srgbClr val="29647D"/>
            </a:solidFill>
            <a:prstDash val="solid"/>
            <a:round/>
            <a:headEnd len="med" w="med" type="none"/>
            <a:tailEnd len="med" w="med" type="triangle"/>
          </a:ln>
        </p:spPr>
      </p:cxnSp>
      <p:sp>
        <p:nvSpPr>
          <p:cNvPr id="347" name="Google Shape;347;p41"/>
          <p:cNvSpPr txBox="1"/>
          <p:nvPr/>
        </p:nvSpPr>
        <p:spPr>
          <a:xfrm>
            <a:off x="4083775" y="10149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a:p>
            <a:pPr indent="0" lvl="0" marL="0" rtl="0" algn="l">
              <a:spcBef>
                <a:spcPts val="0"/>
              </a:spcBef>
              <a:spcAft>
                <a:spcPts val="0"/>
              </a:spcAft>
              <a:buNone/>
            </a:pPr>
            <a:r>
              <a:t/>
            </a:r>
            <a:endParaRPr/>
          </a:p>
        </p:txBody>
      </p:sp>
      <p:sp>
        <p:nvSpPr>
          <p:cNvPr id="348" name="Google Shape;348;p41"/>
          <p:cNvSpPr/>
          <p:nvPr/>
        </p:nvSpPr>
        <p:spPr>
          <a:xfrm>
            <a:off x="3369900" y="3555300"/>
            <a:ext cx="357600" cy="354300"/>
          </a:xfrm>
          <a:prstGeom prst="ellipse">
            <a:avLst/>
          </a:prstGeom>
          <a:noFill/>
          <a:ln cap="flat" cmpd="sng" w="19050">
            <a:solidFill>
              <a:srgbClr val="296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rgbClr val="FF0000"/>
              </a:highlight>
            </a:endParaRPr>
          </a:p>
        </p:txBody>
      </p:sp>
      <p:sp>
        <p:nvSpPr>
          <p:cNvPr id="349" name="Google Shape;349;p41"/>
          <p:cNvSpPr/>
          <p:nvPr/>
        </p:nvSpPr>
        <p:spPr>
          <a:xfrm>
            <a:off x="5252550" y="3923550"/>
            <a:ext cx="2311500" cy="8208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orientation is wrong on this image. Flip it 180 degree so that wires go thru the hole where arrow 2 points</a:t>
            </a:r>
            <a:endParaRPr sz="1200">
              <a:solidFill>
                <a:srgbClr val="29647D"/>
              </a:solidFill>
            </a:endParaRPr>
          </a:p>
        </p:txBody>
      </p:sp>
      <p:cxnSp>
        <p:nvCxnSpPr>
          <p:cNvPr id="350" name="Google Shape;350;p41"/>
          <p:cNvCxnSpPr>
            <a:stCxn id="349" idx="1"/>
          </p:cNvCxnSpPr>
          <p:nvPr/>
        </p:nvCxnSpPr>
        <p:spPr>
          <a:xfrm rot="10800000">
            <a:off x="3790950" y="3879750"/>
            <a:ext cx="1461600" cy="4542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5" name="Google Shape;75;p1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6" name="Google Shape;76;p1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Disclaimer important notice</a:t>
            </a:r>
            <a:endParaRPr b="1">
              <a:solidFill>
                <a:srgbClr val="29647D"/>
              </a:solidFill>
            </a:endParaRPr>
          </a:p>
        </p:txBody>
      </p:sp>
      <p:sp>
        <p:nvSpPr>
          <p:cNvPr id="77" name="Google Shape;77;p15"/>
          <p:cNvSpPr txBox="1"/>
          <p:nvPr/>
        </p:nvSpPr>
        <p:spPr>
          <a:xfrm>
            <a:off x="227200" y="771875"/>
            <a:ext cx="3598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a:solidFill>
                  <a:srgbClr val="29647D"/>
                </a:solidFill>
              </a:rPr>
              <a:t>Before building this robot please read the whole manual! This machine can cause harm to you and people </a:t>
            </a:r>
            <a:r>
              <a:rPr lang="hr">
                <a:solidFill>
                  <a:srgbClr val="29647D"/>
                </a:solidFill>
              </a:rPr>
              <a:t>around you. It can burn, electrocute and physically hurt you if you are not careful. Please read these instructions carefully! </a:t>
            </a:r>
            <a:endParaRPr>
              <a:solidFill>
                <a:srgbClr val="29647D"/>
              </a:solidFill>
            </a:endParaRPr>
          </a:p>
          <a:p>
            <a:pPr indent="0" lvl="0" marL="0" rtl="0" algn="l">
              <a:spcBef>
                <a:spcPts val="0"/>
              </a:spcBef>
              <a:spcAft>
                <a:spcPts val="0"/>
              </a:spcAft>
              <a:buNone/>
            </a:pPr>
            <a:r>
              <a:t/>
            </a:r>
            <a:endParaRPr>
              <a:solidFill>
                <a:srgbClr val="29647D"/>
              </a:solidFill>
            </a:endParaRPr>
          </a:p>
          <a:p>
            <a:pPr indent="0" lvl="0" marL="0" rtl="0" algn="l">
              <a:spcBef>
                <a:spcPts val="0"/>
              </a:spcBef>
              <a:spcAft>
                <a:spcPts val="0"/>
              </a:spcAft>
              <a:buNone/>
            </a:pPr>
            <a:r>
              <a:rPr lang="hr">
                <a:solidFill>
                  <a:srgbClr val="29647D"/>
                </a:solidFill>
              </a:rPr>
              <a:t>Also after reading and building this robot make sure to make yourself comfortable with robot control software and how to operate it!</a:t>
            </a:r>
            <a:endParaRPr>
              <a:solidFill>
                <a:srgbClr val="29647D"/>
              </a:solidFill>
            </a:endParaRPr>
          </a:p>
        </p:txBody>
      </p:sp>
      <p:pic>
        <p:nvPicPr>
          <p:cNvPr id="78" name="Google Shape;78;p15"/>
          <p:cNvPicPr preferRelativeResize="0"/>
          <p:nvPr/>
        </p:nvPicPr>
        <p:blipFill>
          <a:blip r:embed="rId3">
            <a:alphaModFix/>
          </a:blip>
          <a:stretch>
            <a:fillRect/>
          </a:stretch>
        </p:blipFill>
        <p:spPr>
          <a:xfrm>
            <a:off x="4947325" y="625301"/>
            <a:ext cx="1885950" cy="1885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56" name="Google Shape;356;p4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57" name="Google Shape;357;p4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58" name="Google Shape;358;p42"/>
          <p:cNvPicPr preferRelativeResize="0"/>
          <p:nvPr/>
        </p:nvPicPr>
        <p:blipFill>
          <a:blip r:embed="rId3">
            <a:alphaModFix/>
          </a:blip>
          <a:stretch>
            <a:fillRect/>
          </a:stretch>
        </p:blipFill>
        <p:spPr>
          <a:xfrm rot="-5400000">
            <a:off x="602350" y="413275"/>
            <a:ext cx="3822308" cy="4555199"/>
          </a:xfrm>
          <a:prstGeom prst="rect">
            <a:avLst/>
          </a:prstGeom>
          <a:noFill/>
          <a:ln>
            <a:noFill/>
          </a:ln>
        </p:spPr>
      </p:pic>
      <p:sp>
        <p:nvSpPr>
          <p:cNvPr id="359" name="Google Shape;359;p42"/>
          <p:cNvSpPr txBox="1"/>
          <p:nvPr/>
        </p:nvSpPr>
        <p:spPr>
          <a:xfrm>
            <a:off x="6089500" y="3079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0" name="Google Shape;360;p42"/>
          <p:cNvSpPr/>
          <p:nvPr/>
        </p:nvSpPr>
        <p:spPr>
          <a:xfrm>
            <a:off x="5298175" y="13923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4 x M3 x </a:t>
            </a:r>
            <a:r>
              <a:rPr lang="hr" sz="1200">
                <a:solidFill>
                  <a:srgbClr val="29647D"/>
                </a:solidFill>
              </a:rPr>
              <a:t>25 mm</a:t>
            </a:r>
            <a:r>
              <a:rPr lang="hr" sz="1200">
                <a:solidFill>
                  <a:srgbClr val="29647D"/>
                </a:solidFill>
              </a:rPr>
              <a:t> </a:t>
            </a:r>
            <a:endParaRPr sz="1200">
              <a:solidFill>
                <a:srgbClr val="29647D"/>
              </a:solidFill>
            </a:endParaRPr>
          </a:p>
          <a:p>
            <a:pPr indent="0" lvl="0" marL="0" rtl="0" algn="l">
              <a:spcBef>
                <a:spcPts val="0"/>
              </a:spcBef>
              <a:spcAft>
                <a:spcPts val="0"/>
              </a:spcAft>
              <a:buNone/>
            </a:pPr>
            <a:r>
              <a:rPr lang="hr" sz="1200">
                <a:solidFill>
                  <a:srgbClr val="29647D"/>
                </a:solidFill>
              </a:rPr>
              <a:t>4 x M3 x 14mm</a:t>
            </a:r>
            <a:endParaRPr sz="1200">
              <a:solidFill>
                <a:srgbClr val="29647D"/>
              </a:solidFill>
            </a:endParaRPr>
          </a:p>
        </p:txBody>
      </p:sp>
      <p:cxnSp>
        <p:nvCxnSpPr>
          <p:cNvPr id="361" name="Google Shape;361;p42"/>
          <p:cNvCxnSpPr/>
          <p:nvPr/>
        </p:nvCxnSpPr>
        <p:spPr>
          <a:xfrm rot="10800000">
            <a:off x="2894600" y="4316825"/>
            <a:ext cx="2115000" cy="60900"/>
          </a:xfrm>
          <a:prstGeom prst="straightConnector1">
            <a:avLst/>
          </a:prstGeom>
          <a:noFill/>
          <a:ln cap="flat" cmpd="sng" w="9525">
            <a:solidFill>
              <a:srgbClr val="29647D"/>
            </a:solidFill>
            <a:prstDash val="solid"/>
            <a:round/>
            <a:headEnd len="med" w="med" type="none"/>
            <a:tailEnd len="med" w="med" type="triangle"/>
          </a:ln>
        </p:spPr>
      </p:cxnSp>
      <p:cxnSp>
        <p:nvCxnSpPr>
          <p:cNvPr id="362" name="Google Shape;362;p42"/>
          <p:cNvCxnSpPr/>
          <p:nvPr/>
        </p:nvCxnSpPr>
        <p:spPr>
          <a:xfrm>
            <a:off x="586600" y="1727700"/>
            <a:ext cx="165600" cy="1590900"/>
          </a:xfrm>
          <a:prstGeom prst="straightConnector1">
            <a:avLst/>
          </a:prstGeom>
          <a:noFill/>
          <a:ln cap="flat" cmpd="sng" w="9525">
            <a:solidFill>
              <a:srgbClr val="29647D"/>
            </a:solidFill>
            <a:prstDash val="solid"/>
            <a:round/>
            <a:headEnd len="med" w="med" type="none"/>
            <a:tailEnd len="med" w="med" type="triangle"/>
          </a:ln>
        </p:spPr>
      </p:cxnSp>
      <p:sp>
        <p:nvSpPr>
          <p:cNvPr id="363" name="Google Shape;363;p42"/>
          <p:cNvSpPr txBox="1"/>
          <p:nvPr/>
        </p:nvSpPr>
        <p:spPr>
          <a:xfrm>
            <a:off x="4836925" y="3827175"/>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x 25 mm</a:t>
            </a:r>
            <a:endParaRPr b="1">
              <a:solidFill>
                <a:srgbClr val="29647D"/>
              </a:solidFill>
            </a:endParaRPr>
          </a:p>
        </p:txBody>
      </p:sp>
      <p:sp>
        <p:nvSpPr>
          <p:cNvPr id="364" name="Google Shape;364;p42"/>
          <p:cNvSpPr txBox="1"/>
          <p:nvPr/>
        </p:nvSpPr>
        <p:spPr>
          <a:xfrm>
            <a:off x="57075" y="1084100"/>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x 14mm</a:t>
            </a:r>
            <a:endParaRPr b="1">
              <a:solidFill>
                <a:srgbClr val="29647D"/>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70" name="Google Shape;370;p4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71" name="Google Shape;371;p4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72" name="Google Shape;372;p43"/>
          <p:cNvPicPr preferRelativeResize="0"/>
          <p:nvPr/>
        </p:nvPicPr>
        <p:blipFill>
          <a:blip r:embed="rId3">
            <a:alphaModFix/>
          </a:blip>
          <a:stretch>
            <a:fillRect/>
          </a:stretch>
        </p:blipFill>
        <p:spPr>
          <a:xfrm>
            <a:off x="560900" y="840700"/>
            <a:ext cx="4704219" cy="3714500"/>
          </a:xfrm>
          <a:prstGeom prst="rect">
            <a:avLst/>
          </a:prstGeom>
          <a:noFill/>
          <a:ln>
            <a:noFill/>
          </a:ln>
        </p:spPr>
      </p:pic>
      <p:sp>
        <p:nvSpPr>
          <p:cNvPr id="373" name="Google Shape;373;p43"/>
          <p:cNvSpPr txBox="1"/>
          <p:nvPr/>
        </p:nvSpPr>
        <p:spPr>
          <a:xfrm>
            <a:off x="638625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4" name="Google Shape;374;p43"/>
          <p:cNvSpPr/>
          <p:nvPr/>
        </p:nvSpPr>
        <p:spPr>
          <a:xfrm>
            <a:off x="5594925"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Pneumatic connector 1</a:t>
            </a:r>
            <a:endParaRPr sz="1200">
              <a:solidFill>
                <a:srgbClr val="29647D"/>
              </a:solidFill>
            </a:endParaRPr>
          </a:p>
          <a:p>
            <a:pPr indent="0" lvl="0" marL="0" rtl="0" algn="l">
              <a:spcBef>
                <a:spcPts val="0"/>
              </a:spcBef>
              <a:spcAft>
                <a:spcPts val="0"/>
              </a:spcAft>
              <a:buNone/>
            </a:pPr>
            <a:r>
              <a:rPr lang="hr" sz="1200">
                <a:solidFill>
                  <a:srgbClr val="29647D"/>
                </a:solidFill>
              </a:rPr>
              <a:t>Limit switch </a:t>
            </a:r>
            <a:endParaRPr sz="1200">
              <a:solidFill>
                <a:srgbClr val="29647D"/>
              </a:solidFill>
            </a:endParaRPr>
          </a:p>
          <a:p>
            <a:pPr indent="0" lvl="0" marL="0" rtl="0" algn="l">
              <a:spcBef>
                <a:spcPts val="0"/>
              </a:spcBef>
              <a:spcAft>
                <a:spcPts val="0"/>
              </a:spcAft>
              <a:buNone/>
            </a:pPr>
            <a:r>
              <a:rPr lang="hr" sz="1200">
                <a:solidFill>
                  <a:srgbClr val="29647D"/>
                </a:solidFill>
              </a:rPr>
              <a:t>2 X M2 x 10mm</a:t>
            </a:r>
            <a:endParaRPr sz="1200">
              <a:solidFill>
                <a:srgbClr val="29647D"/>
              </a:solidFill>
            </a:endParaRPr>
          </a:p>
        </p:txBody>
      </p:sp>
      <p:sp>
        <p:nvSpPr>
          <p:cNvPr id="375" name="Google Shape;375;p43"/>
          <p:cNvSpPr/>
          <p:nvPr/>
        </p:nvSpPr>
        <p:spPr>
          <a:xfrm>
            <a:off x="5594925" y="2701250"/>
            <a:ext cx="2244600" cy="185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Limit switch needs to be secured with M2 screws. Wires need to go thru a hole in J5 part. Pneumatic connectors need to be secured with provided nuts.</a:t>
            </a:r>
            <a:endParaRPr sz="1200">
              <a:solidFill>
                <a:srgbClr val="29647D"/>
              </a:solidFill>
            </a:endParaRPr>
          </a:p>
          <a:p>
            <a:pPr indent="0" lvl="0" marL="0" rtl="0" algn="l">
              <a:spcBef>
                <a:spcPts val="0"/>
              </a:spcBef>
              <a:spcAft>
                <a:spcPts val="0"/>
              </a:spcAft>
              <a:buNone/>
            </a:pPr>
            <a:r>
              <a:rPr lang="hr" sz="1200">
                <a:solidFill>
                  <a:srgbClr val="29647D"/>
                </a:solidFill>
              </a:rPr>
              <a:t>Pneumatic tubes go thru a hole on J5 part.</a:t>
            </a:r>
            <a:endParaRPr sz="1200">
              <a:solidFill>
                <a:srgbClr val="29647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81" name="Google Shape;381;p4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82" name="Google Shape;382;p4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83" name="Google Shape;383;p44"/>
          <p:cNvPicPr preferRelativeResize="0"/>
          <p:nvPr/>
        </p:nvPicPr>
        <p:blipFill>
          <a:blip r:embed="rId3">
            <a:alphaModFix/>
          </a:blip>
          <a:stretch>
            <a:fillRect/>
          </a:stretch>
        </p:blipFill>
        <p:spPr>
          <a:xfrm>
            <a:off x="159025" y="506563"/>
            <a:ext cx="4242844" cy="3775474"/>
          </a:xfrm>
          <a:prstGeom prst="rect">
            <a:avLst/>
          </a:prstGeom>
          <a:noFill/>
          <a:ln>
            <a:noFill/>
          </a:ln>
        </p:spPr>
      </p:pic>
      <p:sp>
        <p:nvSpPr>
          <p:cNvPr id="384" name="Google Shape;384;p44"/>
          <p:cNvSpPr txBox="1"/>
          <p:nvPr/>
        </p:nvSpPr>
        <p:spPr>
          <a:xfrm>
            <a:off x="5986950" y="30409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5" name="Google Shape;385;p44"/>
          <p:cNvSpPr/>
          <p:nvPr/>
        </p:nvSpPr>
        <p:spPr>
          <a:xfrm>
            <a:off x="5241000" y="81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J5_electronics_lid</a:t>
            </a:r>
            <a:endParaRPr sz="1200">
              <a:solidFill>
                <a:srgbClr val="29647D"/>
              </a:solidFill>
            </a:endParaRPr>
          </a:p>
          <a:p>
            <a:pPr indent="0" lvl="0" marL="0" rtl="0" algn="l">
              <a:spcBef>
                <a:spcPts val="0"/>
              </a:spcBef>
              <a:spcAft>
                <a:spcPts val="0"/>
              </a:spcAft>
              <a:buNone/>
            </a:pPr>
            <a:r>
              <a:rPr lang="hr" sz="1200">
                <a:solidFill>
                  <a:srgbClr val="29647D"/>
                </a:solidFill>
              </a:rPr>
              <a:t>Gripper connector electric</a:t>
            </a:r>
            <a:endParaRPr sz="1200">
              <a:solidFill>
                <a:srgbClr val="29647D"/>
              </a:solidFill>
            </a:endParaRPr>
          </a:p>
        </p:txBody>
      </p:sp>
      <p:sp>
        <p:nvSpPr>
          <p:cNvPr id="386" name="Google Shape;386;p44"/>
          <p:cNvSpPr/>
          <p:nvPr/>
        </p:nvSpPr>
        <p:spPr>
          <a:xfrm>
            <a:off x="5304550" y="1168650"/>
            <a:ext cx="3447900" cy="1166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On the gripper connector solder 4 wires of length 1m.</a:t>
            </a:r>
            <a:endParaRPr sz="1200">
              <a:solidFill>
                <a:srgbClr val="29647D"/>
              </a:solidFill>
            </a:endParaRPr>
          </a:p>
          <a:p>
            <a:pPr indent="0" lvl="0" marL="0" rtl="0" algn="l">
              <a:spcBef>
                <a:spcPts val="0"/>
              </a:spcBef>
              <a:spcAft>
                <a:spcPts val="0"/>
              </a:spcAft>
              <a:buNone/>
            </a:pPr>
            <a:r>
              <a:rPr lang="hr" sz="1200">
                <a:solidFill>
                  <a:srgbClr val="29647D"/>
                </a:solidFill>
              </a:rPr>
              <a:t>2 wires need to be twisted pair for the can bus. Use heat shrink on solder joints. After placing gripper connector in lid use provided nut to tighten connector to the lid.</a:t>
            </a:r>
            <a:endParaRPr sz="1200">
              <a:solidFill>
                <a:srgbClr val="29647D"/>
              </a:solidFill>
            </a:endParaRPr>
          </a:p>
        </p:txBody>
      </p:sp>
      <p:pic>
        <p:nvPicPr>
          <p:cNvPr id="387" name="Google Shape;387;p44"/>
          <p:cNvPicPr preferRelativeResize="0"/>
          <p:nvPr/>
        </p:nvPicPr>
        <p:blipFill>
          <a:blip r:embed="rId4">
            <a:alphaModFix/>
          </a:blip>
          <a:stretch>
            <a:fillRect/>
          </a:stretch>
        </p:blipFill>
        <p:spPr>
          <a:xfrm>
            <a:off x="3044625" y="147626"/>
            <a:ext cx="1975438" cy="2053300"/>
          </a:xfrm>
          <a:prstGeom prst="rect">
            <a:avLst/>
          </a:prstGeom>
          <a:noFill/>
          <a:ln>
            <a:noFill/>
          </a:ln>
        </p:spPr>
      </p:pic>
      <p:sp>
        <p:nvSpPr>
          <p:cNvPr id="388" name="Google Shape;388;p44"/>
          <p:cNvSpPr/>
          <p:nvPr/>
        </p:nvSpPr>
        <p:spPr>
          <a:xfrm>
            <a:off x="5241000" y="2449275"/>
            <a:ext cx="3360600" cy="22968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Solder 4 wires to 4 pin connector. Use this pinout:</a:t>
            </a:r>
            <a:br>
              <a:rPr lang="hr" sz="1200">
                <a:solidFill>
                  <a:srgbClr val="29647D"/>
                </a:solidFill>
              </a:rPr>
            </a:br>
            <a:br>
              <a:rPr lang="hr" sz="1200">
                <a:solidFill>
                  <a:srgbClr val="29647D"/>
                </a:solidFill>
              </a:rPr>
            </a:br>
            <a:br>
              <a:rPr lang="hr" sz="1200">
                <a:solidFill>
                  <a:srgbClr val="29647D"/>
                </a:solidFill>
              </a:rPr>
            </a:br>
            <a:r>
              <a:rPr lang="hr" sz="1200">
                <a:solidFill>
                  <a:srgbClr val="29647D"/>
                </a:solidFill>
              </a:rPr>
              <a:t>1- 24V</a:t>
            </a:r>
            <a:endParaRPr sz="1200">
              <a:solidFill>
                <a:srgbClr val="29647D"/>
              </a:solidFill>
            </a:endParaRPr>
          </a:p>
          <a:p>
            <a:pPr indent="0" lvl="0" marL="0" rtl="0" algn="l">
              <a:spcBef>
                <a:spcPts val="0"/>
              </a:spcBef>
              <a:spcAft>
                <a:spcPts val="0"/>
              </a:spcAft>
              <a:buNone/>
            </a:pPr>
            <a:r>
              <a:rPr lang="hr" sz="1200">
                <a:solidFill>
                  <a:srgbClr val="29647D"/>
                </a:solidFill>
              </a:rPr>
              <a:t>2- CANH</a:t>
            </a:r>
            <a:endParaRPr sz="1200">
              <a:solidFill>
                <a:srgbClr val="29647D"/>
              </a:solidFill>
            </a:endParaRPr>
          </a:p>
          <a:p>
            <a:pPr indent="0" lvl="0" marL="0" rtl="0" algn="l">
              <a:spcBef>
                <a:spcPts val="0"/>
              </a:spcBef>
              <a:spcAft>
                <a:spcPts val="0"/>
              </a:spcAft>
              <a:buNone/>
            </a:pPr>
            <a:r>
              <a:rPr lang="hr" sz="1200">
                <a:solidFill>
                  <a:srgbClr val="29647D"/>
                </a:solidFill>
              </a:rPr>
              <a:t>3 - GND</a:t>
            </a:r>
            <a:endParaRPr sz="1200">
              <a:solidFill>
                <a:srgbClr val="29647D"/>
              </a:solidFill>
            </a:endParaRPr>
          </a:p>
          <a:p>
            <a:pPr indent="0" lvl="0" marL="0" rtl="0" algn="l">
              <a:spcBef>
                <a:spcPts val="0"/>
              </a:spcBef>
              <a:spcAft>
                <a:spcPts val="0"/>
              </a:spcAft>
              <a:buNone/>
            </a:pPr>
            <a:r>
              <a:rPr lang="hr" sz="1200">
                <a:solidFill>
                  <a:srgbClr val="29647D"/>
                </a:solidFill>
              </a:rPr>
              <a:t>4 -CANL</a:t>
            </a:r>
            <a:br>
              <a:rPr lang="hr" sz="1200">
                <a:solidFill>
                  <a:srgbClr val="29647D"/>
                </a:solidFill>
              </a:rPr>
            </a:br>
            <a:endParaRPr sz="1200">
              <a:solidFill>
                <a:srgbClr val="29647D"/>
              </a:solidFill>
            </a:endParaRPr>
          </a:p>
        </p:txBody>
      </p:sp>
      <p:pic>
        <p:nvPicPr>
          <p:cNvPr id="389" name="Google Shape;389;p44"/>
          <p:cNvPicPr preferRelativeResize="0"/>
          <p:nvPr/>
        </p:nvPicPr>
        <p:blipFill>
          <a:blip r:embed="rId5">
            <a:alphaModFix/>
          </a:blip>
          <a:stretch>
            <a:fillRect/>
          </a:stretch>
        </p:blipFill>
        <p:spPr>
          <a:xfrm>
            <a:off x="6581425" y="3156002"/>
            <a:ext cx="1296535" cy="10943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395" name="Google Shape;395;p4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396" name="Google Shape;396;p4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397" name="Google Shape;397;p45"/>
          <p:cNvPicPr preferRelativeResize="0"/>
          <p:nvPr/>
        </p:nvPicPr>
        <p:blipFill>
          <a:blip r:embed="rId3">
            <a:alphaModFix/>
          </a:blip>
          <a:stretch>
            <a:fillRect/>
          </a:stretch>
        </p:blipFill>
        <p:spPr>
          <a:xfrm>
            <a:off x="321900" y="779725"/>
            <a:ext cx="6552342" cy="3714500"/>
          </a:xfrm>
          <a:prstGeom prst="rect">
            <a:avLst/>
          </a:prstGeom>
          <a:noFill/>
          <a:ln>
            <a:noFill/>
          </a:ln>
        </p:spPr>
      </p:pic>
      <p:sp>
        <p:nvSpPr>
          <p:cNvPr id="398" name="Google Shape;398;p45"/>
          <p:cNvSpPr txBox="1"/>
          <p:nvPr/>
        </p:nvSpPr>
        <p:spPr>
          <a:xfrm>
            <a:off x="7169950" y="3365163"/>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9" name="Google Shape;399;p45"/>
          <p:cNvSpPr/>
          <p:nvPr/>
        </p:nvSpPr>
        <p:spPr>
          <a:xfrm>
            <a:off x="6363400" y="1176295"/>
            <a:ext cx="2244600" cy="57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4x M3 8 mm</a:t>
            </a:r>
            <a:endParaRPr sz="1200">
              <a:solidFill>
                <a:srgbClr val="29647D"/>
              </a:solidFill>
            </a:endParaRPr>
          </a:p>
        </p:txBody>
      </p:sp>
      <p:sp>
        <p:nvSpPr>
          <p:cNvPr id="400" name="Google Shape;400;p45"/>
          <p:cNvSpPr/>
          <p:nvPr/>
        </p:nvSpPr>
        <p:spPr>
          <a:xfrm>
            <a:off x="6272100" y="3482313"/>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Assembled part is on the next page.</a:t>
            </a:r>
            <a:endParaRPr sz="1200">
              <a:solidFill>
                <a:srgbClr val="29647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06" name="Google Shape;406;p4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07" name="Google Shape;407;p4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08" name="Google Shape;408;p46"/>
          <p:cNvPicPr preferRelativeResize="0"/>
          <p:nvPr/>
        </p:nvPicPr>
        <p:blipFill>
          <a:blip r:embed="rId3">
            <a:alphaModFix/>
          </a:blip>
          <a:stretch>
            <a:fillRect/>
          </a:stretch>
        </p:blipFill>
        <p:spPr>
          <a:xfrm>
            <a:off x="664675" y="779725"/>
            <a:ext cx="5270311" cy="3714500"/>
          </a:xfrm>
          <a:prstGeom prst="rect">
            <a:avLst/>
          </a:prstGeom>
          <a:noFill/>
          <a:ln>
            <a:noFill/>
          </a:ln>
        </p:spPr>
      </p:pic>
      <p:sp>
        <p:nvSpPr>
          <p:cNvPr id="409" name="Google Shape;409;p4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15" name="Google Shape;415;p4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16" name="Google Shape;416;p4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417" name="Google Shape;417;p4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8" name="Google Shape;418;p47"/>
          <p:cNvPicPr preferRelativeResize="0"/>
          <p:nvPr/>
        </p:nvPicPr>
        <p:blipFill>
          <a:blip r:embed="rId3">
            <a:alphaModFix/>
          </a:blip>
          <a:stretch>
            <a:fillRect/>
          </a:stretch>
        </p:blipFill>
        <p:spPr>
          <a:xfrm>
            <a:off x="429500" y="1795325"/>
            <a:ext cx="3970799" cy="2768849"/>
          </a:xfrm>
          <a:prstGeom prst="rect">
            <a:avLst/>
          </a:prstGeom>
          <a:noFill/>
          <a:ln>
            <a:noFill/>
          </a:ln>
        </p:spPr>
      </p:pic>
      <p:pic>
        <p:nvPicPr>
          <p:cNvPr id="419" name="Google Shape;419;p47"/>
          <p:cNvPicPr preferRelativeResize="0"/>
          <p:nvPr/>
        </p:nvPicPr>
        <p:blipFill>
          <a:blip r:embed="rId4">
            <a:alphaModFix/>
          </a:blip>
          <a:stretch>
            <a:fillRect/>
          </a:stretch>
        </p:blipFill>
        <p:spPr>
          <a:xfrm>
            <a:off x="5112620" y="2065650"/>
            <a:ext cx="3359832" cy="2228197"/>
          </a:xfrm>
          <a:prstGeom prst="rect">
            <a:avLst/>
          </a:prstGeom>
          <a:noFill/>
          <a:ln>
            <a:noFill/>
          </a:ln>
        </p:spPr>
      </p:pic>
      <p:sp>
        <p:nvSpPr>
          <p:cNvPr id="420" name="Google Shape;420;p47"/>
          <p:cNvSpPr txBox="1"/>
          <p:nvPr/>
        </p:nvSpPr>
        <p:spPr>
          <a:xfrm>
            <a:off x="2513825" y="1028275"/>
            <a:ext cx="366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FF0000"/>
                </a:solidFill>
              </a:rPr>
              <a:t>IF THERE IS NO GRIPPER ON WRIST PART IT CAN APPEAR IT CAN SPIN </a:t>
            </a:r>
            <a:r>
              <a:rPr b="1" lang="hr">
                <a:solidFill>
                  <a:srgbClr val="FF0000"/>
                </a:solidFill>
              </a:rPr>
              <a:t>INDEFINITELY</a:t>
            </a:r>
            <a:r>
              <a:rPr b="1" lang="hr">
                <a:solidFill>
                  <a:srgbClr val="FF0000"/>
                </a:solidFill>
              </a:rPr>
              <a:t>. DO NOT DO THAT! LIMITS OF J5 ARE SHOWN ON THE IMAGES BELOW!</a:t>
            </a:r>
            <a:endParaRPr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26" name="Google Shape;426;p4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27" name="Google Shape;427;p4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28" name="Google Shape;428;p48"/>
          <p:cNvPicPr preferRelativeResize="0"/>
          <p:nvPr/>
        </p:nvPicPr>
        <p:blipFill>
          <a:blip r:embed="rId3">
            <a:alphaModFix/>
          </a:blip>
          <a:stretch>
            <a:fillRect/>
          </a:stretch>
        </p:blipFill>
        <p:spPr>
          <a:xfrm>
            <a:off x="642287" y="840700"/>
            <a:ext cx="5556528" cy="3714501"/>
          </a:xfrm>
          <a:prstGeom prst="rect">
            <a:avLst/>
          </a:prstGeom>
          <a:noFill/>
          <a:ln>
            <a:noFill/>
          </a:ln>
        </p:spPr>
      </p:pic>
      <p:sp>
        <p:nvSpPr>
          <p:cNvPr id="429" name="Google Shape;429;p48"/>
          <p:cNvSpPr txBox="1"/>
          <p:nvPr/>
        </p:nvSpPr>
        <p:spPr>
          <a:xfrm>
            <a:off x="7192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0" name="Google Shape;430;p48"/>
          <p:cNvSpPr/>
          <p:nvPr/>
        </p:nvSpPr>
        <p:spPr>
          <a:xfrm>
            <a:off x="4281700" y="3580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J4_output_pulley</a:t>
            </a:r>
            <a:endParaRPr sz="1200">
              <a:solidFill>
                <a:srgbClr val="29647D"/>
              </a:solidFill>
            </a:endParaRPr>
          </a:p>
          <a:p>
            <a:pPr indent="0" lvl="0" marL="0" rtl="0" algn="l">
              <a:spcBef>
                <a:spcPts val="0"/>
              </a:spcBef>
              <a:spcAft>
                <a:spcPts val="0"/>
              </a:spcAft>
              <a:buNone/>
            </a:pPr>
            <a:r>
              <a:rPr lang="hr" sz="1200">
                <a:solidFill>
                  <a:srgbClr val="29647D"/>
                </a:solidFill>
              </a:rPr>
              <a:t>7 x M3 x 16mm</a:t>
            </a:r>
            <a:endParaRPr sz="1200">
              <a:solidFill>
                <a:srgbClr val="29647D"/>
              </a:solidFill>
            </a:endParaRPr>
          </a:p>
        </p:txBody>
      </p:sp>
      <p:sp>
        <p:nvSpPr>
          <p:cNvPr id="431" name="Google Shape;431;p48"/>
          <p:cNvSpPr/>
          <p:nvPr/>
        </p:nvSpPr>
        <p:spPr>
          <a:xfrm>
            <a:off x="5944425" y="1561750"/>
            <a:ext cx="2633100" cy="1722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wires and tubes need to go thru J4 output pulley. Assembled part is on the next page. MAKE SURE THAT HOMING PIN IS IN DIRECTION OF PNEUMATIC </a:t>
            </a:r>
            <a:r>
              <a:rPr lang="hr" sz="1200">
                <a:solidFill>
                  <a:srgbClr val="29647D"/>
                </a:solidFill>
              </a:rPr>
              <a:t>CONNECTORS. On this image it is wrong!</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432" name="Google Shape;432;p48"/>
          <p:cNvCxnSpPr/>
          <p:nvPr/>
        </p:nvCxnSpPr>
        <p:spPr>
          <a:xfrm flipH="1">
            <a:off x="4332750" y="2281425"/>
            <a:ext cx="389700" cy="529800"/>
          </a:xfrm>
          <a:prstGeom prst="straightConnector1">
            <a:avLst/>
          </a:prstGeom>
          <a:noFill/>
          <a:ln cap="flat" cmpd="sng" w="9525">
            <a:solidFill>
              <a:srgbClr val="29647D"/>
            </a:solidFill>
            <a:prstDash val="solid"/>
            <a:round/>
            <a:headEnd len="med" w="med" type="none"/>
            <a:tailEnd len="med" w="med" type="triangle"/>
          </a:ln>
        </p:spPr>
      </p:cxnSp>
      <p:sp>
        <p:nvSpPr>
          <p:cNvPr id="433" name="Google Shape;433;p48"/>
          <p:cNvSpPr txBox="1"/>
          <p:nvPr/>
        </p:nvSpPr>
        <p:spPr>
          <a:xfrm>
            <a:off x="4431425" y="1752413"/>
            <a:ext cx="89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Homing pin</a:t>
            </a:r>
            <a:endParaRPr b="1">
              <a:solidFill>
                <a:srgbClr val="29647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39" name="Google Shape;439;p4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40" name="Google Shape;440;p4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41" name="Google Shape;441;p49"/>
          <p:cNvPicPr preferRelativeResize="0"/>
          <p:nvPr/>
        </p:nvPicPr>
        <p:blipFill>
          <a:blip r:embed="rId3">
            <a:alphaModFix/>
          </a:blip>
          <a:stretch>
            <a:fillRect/>
          </a:stretch>
        </p:blipFill>
        <p:spPr>
          <a:xfrm>
            <a:off x="178300" y="779725"/>
            <a:ext cx="6906522" cy="3714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47" name="Google Shape;447;p5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48" name="Google Shape;448;p5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Forearm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49" name="Google Shape;449;p50"/>
          <p:cNvPicPr preferRelativeResize="0"/>
          <p:nvPr/>
        </p:nvPicPr>
        <p:blipFill>
          <a:blip r:embed="rId3">
            <a:alphaModFix/>
          </a:blip>
          <a:stretch>
            <a:fillRect/>
          </a:stretch>
        </p:blipFill>
        <p:spPr>
          <a:xfrm>
            <a:off x="416800" y="779725"/>
            <a:ext cx="4924312" cy="3714500"/>
          </a:xfrm>
          <a:prstGeom prst="rect">
            <a:avLst/>
          </a:prstGeom>
          <a:noFill/>
          <a:ln>
            <a:noFill/>
          </a:ln>
        </p:spPr>
      </p:pic>
      <p:sp>
        <p:nvSpPr>
          <p:cNvPr id="450" name="Google Shape;450;p5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1" name="Google Shape;451;p50"/>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1 x M3 x 6mm</a:t>
            </a:r>
            <a:endParaRPr sz="1200">
              <a:solidFill>
                <a:srgbClr val="29647D"/>
              </a:solidFill>
            </a:endParaRPr>
          </a:p>
        </p:txBody>
      </p:sp>
      <p:sp>
        <p:nvSpPr>
          <p:cNvPr id="452" name="Google Shape;452;p50"/>
          <p:cNvSpPr/>
          <p:nvPr/>
        </p:nvSpPr>
        <p:spPr>
          <a:xfrm>
            <a:off x="5876450" y="2701250"/>
            <a:ext cx="2244600" cy="1793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screw is used to trigger J4 sensor. Please use provided screw. If different screw is used sensor will trigger at wrong position and mess with robot kinematics.</a:t>
            </a:r>
            <a:endParaRPr sz="1200">
              <a:solidFill>
                <a:srgbClr val="29647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58" name="Google Shape;458;p5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59" name="Google Shape;459;p51"/>
          <p:cNvSpPr txBox="1"/>
          <p:nvPr/>
        </p:nvSpPr>
        <p:spPr>
          <a:xfrm>
            <a:off x="1843800" y="1956850"/>
            <a:ext cx="5221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Elbow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460" name="Google Shape;460;p5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4" name="Google Shape;84;p1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5" name="Google Shape;85;p1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License</a:t>
            </a:r>
            <a:endParaRPr b="1">
              <a:solidFill>
                <a:srgbClr val="29647D"/>
              </a:solidFill>
            </a:endParaRPr>
          </a:p>
        </p:txBody>
      </p:sp>
      <p:sp>
        <p:nvSpPr>
          <p:cNvPr id="86" name="Google Shape;86;p16"/>
          <p:cNvSpPr txBox="1"/>
          <p:nvPr/>
        </p:nvSpPr>
        <p:spPr>
          <a:xfrm>
            <a:off x="227400" y="880075"/>
            <a:ext cx="664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Robotic arms commander software: Link, STL files: Link and control board software are </a:t>
            </a:r>
            <a:r>
              <a:rPr lang="hr" sz="1200">
                <a:solidFill>
                  <a:srgbClr val="29647D"/>
                </a:solidFill>
              </a:rPr>
              <a:t>licensed</a:t>
            </a:r>
            <a:r>
              <a:rPr lang="hr" sz="1200">
                <a:solidFill>
                  <a:srgbClr val="29647D"/>
                </a:solidFill>
              </a:rPr>
              <a:t> under GPLv3 </a:t>
            </a:r>
            <a:r>
              <a:rPr lang="hr" sz="1200">
                <a:solidFill>
                  <a:srgbClr val="29647D"/>
                </a:solidFill>
              </a:rPr>
              <a:t>license!</a:t>
            </a:r>
            <a:br>
              <a:rPr lang="hr" sz="1200">
                <a:solidFill>
                  <a:srgbClr val="29647D"/>
                </a:solidFill>
              </a:rPr>
            </a:br>
            <a:br>
              <a:rPr lang="hr" sz="1200">
                <a:solidFill>
                  <a:srgbClr val="29647D"/>
                </a:solidFill>
              </a:rPr>
            </a:br>
            <a:r>
              <a:rPr lang="hr" sz="1200">
                <a:solidFill>
                  <a:srgbClr val="29647D"/>
                </a:solidFill>
              </a:rPr>
              <a:t>PAROL6 STEP files and PAROL6 control board are not open source!</a:t>
            </a:r>
            <a:br>
              <a:rPr lang="hr" sz="1200">
                <a:solidFill>
                  <a:srgbClr val="29647D"/>
                </a:solidFill>
              </a:rPr>
            </a:br>
            <a:endParaRPr sz="1200">
              <a:solidFill>
                <a:srgbClr val="29647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66" name="Google Shape;466;p5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67" name="Google Shape;467;p5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a:t>
            </a:r>
            <a:r>
              <a:rPr b="1" lang="hr">
                <a:solidFill>
                  <a:srgbClr val="29647D"/>
                </a:solidFill>
              </a:rPr>
              <a:t>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68" name="Google Shape;468;p52"/>
          <p:cNvPicPr preferRelativeResize="0"/>
          <p:nvPr/>
        </p:nvPicPr>
        <p:blipFill>
          <a:blip r:embed="rId3">
            <a:alphaModFix/>
          </a:blip>
          <a:stretch>
            <a:fillRect/>
          </a:stretch>
        </p:blipFill>
        <p:spPr>
          <a:xfrm>
            <a:off x="288000" y="779726"/>
            <a:ext cx="4340512" cy="3775474"/>
          </a:xfrm>
          <a:prstGeom prst="rect">
            <a:avLst/>
          </a:prstGeom>
          <a:noFill/>
          <a:ln>
            <a:noFill/>
          </a:ln>
        </p:spPr>
      </p:pic>
      <p:sp>
        <p:nvSpPr>
          <p:cNvPr id="469" name="Google Shape;469;p5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0" name="Google Shape;470;p5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Elbow_part</a:t>
            </a:r>
            <a:endParaRPr sz="1200">
              <a:solidFill>
                <a:srgbClr val="29647D"/>
              </a:solidFill>
            </a:endParaRPr>
          </a:p>
          <a:p>
            <a:pPr indent="0" lvl="0" marL="0" rtl="0" algn="l">
              <a:spcBef>
                <a:spcPts val="0"/>
              </a:spcBef>
              <a:spcAft>
                <a:spcPts val="0"/>
              </a:spcAft>
              <a:buNone/>
            </a:pPr>
            <a:r>
              <a:rPr lang="hr" sz="1200">
                <a:solidFill>
                  <a:srgbClr val="29647D"/>
                </a:solidFill>
              </a:rPr>
              <a:t>2 x Bearing 2</a:t>
            </a:r>
            <a:endParaRPr sz="1200">
              <a:solidFill>
                <a:srgbClr val="29647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76" name="Google Shape;476;p5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77" name="Google Shape;477;p5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78" name="Google Shape;478;p53"/>
          <p:cNvPicPr preferRelativeResize="0"/>
          <p:nvPr/>
        </p:nvPicPr>
        <p:blipFill>
          <a:blip r:embed="rId3">
            <a:alphaModFix/>
          </a:blip>
          <a:stretch>
            <a:fillRect/>
          </a:stretch>
        </p:blipFill>
        <p:spPr>
          <a:xfrm>
            <a:off x="253225" y="890407"/>
            <a:ext cx="3360599" cy="3645457"/>
          </a:xfrm>
          <a:prstGeom prst="rect">
            <a:avLst/>
          </a:prstGeom>
          <a:noFill/>
          <a:ln>
            <a:noFill/>
          </a:ln>
        </p:spPr>
      </p:pic>
      <p:sp>
        <p:nvSpPr>
          <p:cNvPr id="479" name="Google Shape;479;p53"/>
          <p:cNvSpPr txBox="1"/>
          <p:nvPr/>
        </p:nvSpPr>
        <p:spPr>
          <a:xfrm>
            <a:off x="6236700" y="31551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0" name="Google Shape;480;p53"/>
          <p:cNvSpPr/>
          <p:nvPr/>
        </p:nvSpPr>
        <p:spPr>
          <a:xfrm>
            <a:off x="5445375" y="14684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a:p>
            <a:pPr indent="0" lvl="0" marL="0" rtl="0" algn="l">
              <a:spcBef>
                <a:spcPts val="0"/>
              </a:spcBef>
              <a:spcAft>
                <a:spcPts val="0"/>
              </a:spcAft>
              <a:buNone/>
            </a:pPr>
            <a:r>
              <a:rPr lang="hr" sz="1200">
                <a:solidFill>
                  <a:srgbClr val="29647D"/>
                </a:solidFill>
              </a:rPr>
              <a:t>4 x M3 x 14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481" name="Google Shape;481;p53"/>
          <p:cNvSpPr/>
          <p:nvPr/>
        </p:nvSpPr>
        <p:spPr>
          <a:xfrm>
            <a:off x="5445375" y="2739300"/>
            <a:ext cx="2244600" cy="1423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Secure the stepper with 4 screws. Note the position of stepper wires with arrow 1. All wires from previous steps and from subsequent steps need to go thru hole 2.</a:t>
            </a:r>
            <a:endParaRPr sz="1200">
              <a:solidFill>
                <a:srgbClr val="29647D"/>
              </a:solidFill>
            </a:endParaRPr>
          </a:p>
        </p:txBody>
      </p:sp>
      <p:cxnSp>
        <p:nvCxnSpPr>
          <p:cNvPr id="482" name="Google Shape;482;p53"/>
          <p:cNvCxnSpPr/>
          <p:nvPr/>
        </p:nvCxnSpPr>
        <p:spPr>
          <a:xfrm flipH="1">
            <a:off x="2699225" y="2693500"/>
            <a:ext cx="1352400" cy="479100"/>
          </a:xfrm>
          <a:prstGeom prst="straightConnector1">
            <a:avLst/>
          </a:prstGeom>
          <a:noFill/>
          <a:ln cap="flat" cmpd="sng" w="9525">
            <a:solidFill>
              <a:srgbClr val="29647D"/>
            </a:solidFill>
            <a:prstDash val="solid"/>
            <a:round/>
            <a:headEnd len="med" w="med" type="none"/>
            <a:tailEnd len="med" w="med" type="triangle"/>
          </a:ln>
        </p:spPr>
      </p:cxnSp>
      <p:cxnSp>
        <p:nvCxnSpPr>
          <p:cNvPr id="483" name="Google Shape;483;p53"/>
          <p:cNvCxnSpPr/>
          <p:nvPr/>
        </p:nvCxnSpPr>
        <p:spPr>
          <a:xfrm flipH="1">
            <a:off x="2880300" y="1106800"/>
            <a:ext cx="777300" cy="1118100"/>
          </a:xfrm>
          <a:prstGeom prst="straightConnector1">
            <a:avLst/>
          </a:prstGeom>
          <a:noFill/>
          <a:ln cap="flat" cmpd="sng" w="9525">
            <a:solidFill>
              <a:srgbClr val="29647D"/>
            </a:solidFill>
            <a:prstDash val="solid"/>
            <a:round/>
            <a:headEnd len="med" w="med" type="none"/>
            <a:tailEnd len="med" w="med" type="triangle"/>
          </a:ln>
        </p:spPr>
      </p:cxnSp>
      <p:sp>
        <p:nvSpPr>
          <p:cNvPr id="484" name="Google Shape;484;p53"/>
          <p:cNvSpPr txBox="1"/>
          <p:nvPr/>
        </p:nvSpPr>
        <p:spPr>
          <a:xfrm>
            <a:off x="4082300" y="2513038"/>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485" name="Google Shape;485;p53"/>
          <p:cNvSpPr txBox="1"/>
          <p:nvPr/>
        </p:nvSpPr>
        <p:spPr>
          <a:xfrm>
            <a:off x="3657600" y="890388"/>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491" name="Google Shape;491;p5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492" name="Google Shape;492;p5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493" name="Google Shape;493;p54"/>
          <p:cNvPicPr preferRelativeResize="0"/>
          <p:nvPr/>
        </p:nvPicPr>
        <p:blipFill>
          <a:blip r:embed="rId3">
            <a:alphaModFix/>
          </a:blip>
          <a:stretch>
            <a:fillRect/>
          </a:stretch>
        </p:blipFill>
        <p:spPr>
          <a:xfrm>
            <a:off x="129300" y="840701"/>
            <a:ext cx="4640911" cy="3775473"/>
          </a:xfrm>
          <a:prstGeom prst="rect">
            <a:avLst/>
          </a:prstGeom>
          <a:noFill/>
          <a:ln>
            <a:noFill/>
          </a:ln>
        </p:spPr>
      </p:pic>
      <p:sp>
        <p:nvSpPr>
          <p:cNvPr id="494" name="Google Shape;494;p5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5" name="Google Shape;495;p5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J4_limiter</a:t>
            </a:r>
            <a:endParaRPr sz="1200">
              <a:solidFill>
                <a:srgbClr val="29647D"/>
              </a:solidFill>
            </a:endParaRPr>
          </a:p>
          <a:p>
            <a:pPr indent="0" lvl="0" marL="0" rtl="0" algn="l">
              <a:spcBef>
                <a:spcPts val="0"/>
              </a:spcBef>
              <a:spcAft>
                <a:spcPts val="0"/>
              </a:spcAft>
              <a:buNone/>
            </a:pPr>
            <a:r>
              <a:rPr lang="hr" sz="1200">
                <a:solidFill>
                  <a:srgbClr val="29647D"/>
                </a:solidFill>
              </a:rPr>
              <a:t>Sensor 2</a:t>
            </a:r>
            <a:endParaRPr sz="1200">
              <a:solidFill>
                <a:srgbClr val="29647D"/>
              </a:solidFill>
            </a:endParaRPr>
          </a:p>
          <a:p>
            <a:pPr indent="0" lvl="0" marL="0" rtl="0" algn="l">
              <a:spcBef>
                <a:spcPts val="0"/>
              </a:spcBef>
              <a:spcAft>
                <a:spcPts val="0"/>
              </a:spcAft>
              <a:buNone/>
            </a:pPr>
            <a:r>
              <a:rPr lang="hr" sz="1200">
                <a:solidFill>
                  <a:srgbClr val="29647D"/>
                </a:solidFill>
              </a:rPr>
              <a:t>M3 x 12 mm</a:t>
            </a:r>
            <a:endParaRPr sz="1200">
              <a:solidFill>
                <a:srgbClr val="29647D"/>
              </a:solidFill>
            </a:endParaRPr>
          </a:p>
          <a:p>
            <a:pPr indent="0" lvl="0" marL="0" rtl="0" algn="l">
              <a:spcBef>
                <a:spcPts val="0"/>
              </a:spcBef>
              <a:spcAft>
                <a:spcPts val="0"/>
              </a:spcAft>
              <a:buNone/>
            </a:pPr>
            <a:r>
              <a:rPr lang="hr" sz="1200">
                <a:solidFill>
                  <a:srgbClr val="29647D"/>
                </a:solidFill>
              </a:rPr>
              <a:t>M3 x 8 mm</a:t>
            </a:r>
            <a:endParaRPr sz="1200">
              <a:solidFill>
                <a:srgbClr val="29647D"/>
              </a:solidFill>
            </a:endParaRPr>
          </a:p>
        </p:txBody>
      </p:sp>
      <p:sp>
        <p:nvSpPr>
          <p:cNvPr id="496" name="Google Shape;496;p54"/>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Wires of the sensor 2 need to go thru a hole marked with arrow 1. Assembled part is on the next page.</a:t>
            </a:r>
            <a:endParaRPr sz="1200">
              <a:solidFill>
                <a:srgbClr val="29647D"/>
              </a:solidFill>
            </a:endParaRPr>
          </a:p>
        </p:txBody>
      </p:sp>
      <p:cxnSp>
        <p:nvCxnSpPr>
          <p:cNvPr id="497" name="Google Shape;497;p54"/>
          <p:cNvCxnSpPr/>
          <p:nvPr/>
        </p:nvCxnSpPr>
        <p:spPr>
          <a:xfrm flipH="1" rot="10800000">
            <a:off x="793000" y="3151450"/>
            <a:ext cx="915900" cy="1224600"/>
          </a:xfrm>
          <a:prstGeom prst="straightConnector1">
            <a:avLst/>
          </a:prstGeom>
          <a:noFill/>
          <a:ln cap="flat" cmpd="sng" w="9525">
            <a:solidFill>
              <a:srgbClr val="29647D"/>
            </a:solidFill>
            <a:prstDash val="solid"/>
            <a:round/>
            <a:headEnd len="med" w="med" type="none"/>
            <a:tailEnd len="med" w="med" type="triangle"/>
          </a:ln>
        </p:spPr>
      </p:cxnSp>
      <p:sp>
        <p:nvSpPr>
          <p:cNvPr id="498" name="Google Shape;498;p54"/>
          <p:cNvSpPr txBox="1"/>
          <p:nvPr/>
        </p:nvSpPr>
        <p:spPr>
          <a:xfrm>
            <a:off x="558725" y="4263025"/>
            <a:ext cx="27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cxnSp>
        <p:nvCxnSpPr>
          <p:cNvPr id="499" name="Google Shape;499;p54"/>
          <p:cNvCxnSpPr/>
          <p:nvPr/>
        </p:nvCxnSpPr>
        <p:spPr>
          <a:xfrm>
            <a:off x="402425" y="1128050"/>
            <a:ext cx="156300" cy="2331600"/>
          </a:xfrm>
          <a:prstGeom prst="straightConnector1">
            <a:avLst/>
          </a:prstGeom>
          <a:noFill/>
          <a:ln cap="flat" cmpd="sng" w="9525">
            <a:solidFill>
              <a:srgbClr val="29647D"/>
            </a:solidFill>
            <a:prstDash val="solid"/>
            <a:round/>
            <a:headEnd len="med" w="med" type="none"/>
            <a:tailEnd len="med" w="med" type="triangle"/>
          </a:ln>
        </p:spPr>
      </p:cxnSp>
      <p:cxnSp>
        <p:nvCxnSpPr>
          <p:cNvPr id="500" name="Google Shape;500;p54"/>
          <p:cNvCxnSpPr/>
          <p:nvPr/>
        </p:nvCxnSpPr>
        <p:spPr>
          <a:xfrm flipH="1">
            <a:off x="1627125" y="1321300"/>
            <a:ext cx="2004300" cy="1273500"/>
          </a:xfrm>
          <a:prstGeom prst="straightConnector1">
            <a:avLst/>
          </a:prstGeom>
          <a:noFill/>
          <a:ln cap="flat" cmpd="sng" w="9525">
            <a:solidFill>
              <a:srgbClr val="29647D"/>
            </a:solidFill>
            <a:prstDash val="solid"/>
            <a:round/>
            <a:headEnd len="med" w="med" type="none"/>
            <a:tailEnd len="med" w="med" type="triangle"/>
          </a:ln>
        </p:spPr>
      </p:cxnSp>
      <p:sp>
        <p:nvSpPr>
          <p:cNvPr id="501" name="Google Shape;501;p54"/>
          <p:cNvSpPr txBox="1"/>
          <p:nvPr/>
        </p:nvSpPr>
        <p:spPr>
          <a:xfrm>
            <a:off x="3591475" y="892925"/>
            <a:ext cx="2670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hr" sz="1200">
                <a:solidFill>
                  <a:srgbClr val="29647D"/>
                </a:solidFill>
              </a:rPr>
              <a:t>M3 x 8 mm</a:t>
            </a:r>
            <a:endParaRPr sz="12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502" name="Google Shape;502;p54"/>
          <p:cNvSpPr txBox="1"/>
          <p:nvPr/>
        </p:nvSpPr>
        <p:spPr>
          <a:xfrm>
            <a:off x="177700" y="840700"/>
            <a:ext cx="2670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M3 x 12 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b="1">
              <a:solidFill>
                <a:srgbClr val="29647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08" name="Google Shape;508;p5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09" name="Google Shape;509;p5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10" name="Google Shape;510;p55"/>
          <p:cNvPicPr preferRelativeResize="0"/>
          <p:nvPr/>
        </p:nvPicPr>
        <p:blipFill>
          <a:blip r:embed="rId3">
            <a:alphaModFix/>
          </a:blip>
          <a:stretch>
            <a:fillRect/>
          </a:stretch>
        </p:blipFill>
        <p:spPr>
          <a:xfrm>
            <a:off x="288000" y="840700"/>
            <a:ext cx="6185100" cy="3714500"/>
          </a:xfrm>
          <a:prstGeom prst="rect">
            <a:avLst/>
          </a:prstGeom>
          <a:noFill/>
          <a:ln>
            <a:noFill/>
          </a:ln>
        </p:spPr>
      </p:pic>
      <p:sp>
        <p:nvSpPr>
          <p:cNvPr id="511" name="Google Shape;511;p55"/>
          <p:cNvSpPr txBox="1"/>
          <p:nvPr/>
        </p:nvSpPr>
        <p:spPr>
          <a:xfrm>
            <a:off x="7192775" y="3725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2" name="Google Shape;512;p55"/>
          <p:cNvSpPr/>
          <p:nvPr/>
        </p:nvSpPr>
        <p:spPr>
          <a:xfrm>
            <a:off x="6473100" y="9293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J4 pulley</a:t>
            </a:r>
            <a:endParaRPr sz="1200">
              <a:solidFill>
                <a:srgbClr val="29647D"/>
              </a:solidFill>
            </a:endParaRPr>
          </a:p>
          <a:p>
            <a:pPr indent="0" lvl="0" marL="0" rtl="0" algn="l">
              <a:spcBef>
                <a:spcPts val="0"/>
              </a:spcBef>
              <a:spcAft>
                <a:spcPts val="0"/>
              </a:spcAft>
              <a:buNone/>
            </a:pPr>
            <a:r>
              <a:rPr lang="hr" sz="1200">
                <a:solidFill>
                  <a:srgbClr val="29647D"/>
                </a:solidFill>
              </a:rPr>
              <a:t>J4 belt</a:t>
            </a:r>
            <a:endParaRPr sz="1200">
              <a:solidFill>
                <a:srgbClr val="29647D"/>
              </a:solidFill>
            </a:endParaRPr>
          </a:p>
        </p:txBody>
      </p:sp>
      <p:sp>
        <p:nvSpPr>
          <p:cNvPr id="513" name="Google Shape;513;p55"/>
          <p:cNvSpPr/>
          <p:nvPr/>
        </p:nvSpPr>
        <p:spPr>
          <a:xfrm>
            <a:off x="6438875" y="2605450"/>
            <a:ext cx="2244600" cy="199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pull all wires and tubes thru the elbow part!</a:t>
            </a:r>
            <a:endParaRPr sz="1200">
              <a:solidFill>
                <a:srgbClr val="29647D"/>
              </a:solidFill>
            </a:endParaRPr>
          </a:p>
          <a:p>
            <a:pPr indent="0" lvl="0" marL="0" rtl="0" algn="l">
              <a:spcBef>
                <a:spcPts val="0"/>
              </a:spcBef>
              <a:spcAft>
                <a:spcPts val="0"/>
              </a:spcAft>
              <a:buNone/>
            </a:pPr>
            <a:r>
              <a:rPr lang="hr" sz="1200">
                <a:solidFill>
                  <a:srgbClr val="29647D"/>
                </a:solidFill>
              </a:rPr>
              <a:t>When J4 pulley and J4 output pulley are in </a:t>
            </a:r>
            <a:r>
              <a:rPr lang="hr" sz="1200">
                <a:solidFill>
                  <a:srgbClr val="29647D"/>
                </a:solidFill>
              </a:rPr>
              <a:t>illustrated</a:t>
            </a:r>
            <a:r>
              <a:rPr lang="hr" sz="1200">
                <a:solidFill>
                  <a:srgbClr val="29647D"/>
                </a:solidFill>
              </a:rPr>
              <a:t> position put the belt on.</a:t>
            </a:r>
            <a:endParaRPr sz="1200">
              <a:solidFill>
                <a:srgbClr val="29647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19" name="Google Shape;519;p5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20" name="Google Shape;520;p5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21" name="Google Shape;521;p56"/>
          <p:cNvPicPr preferRelativeResize="0"/>
          <p:nvPr/>
        </p:nvPicPr>
        <p:blipFill>
          <a:blip r:embed="rId3">
            <a:alphaModFix/>
          </a:blip>
          <a:stretch>
            <a:fillRect/>
          </a:stretch>
        </p:blipFill>
        <p:spPr>
          <a:xfrm>
            <a:off x="2059650" y="70675"/>
            <a:ext cx="4668449" cy="4668449"/>
          </a:xfrm>
          <a:prstGeom prst="rect">
            <a:avLst/>
          </a:prstGeom>
          <a:noFill/>
          <a:ln>
            <a:noFill/>
          </a:ln>
        </p:spPr>
      </p:pic>
      <p:sp>
        <p:nvSpPr>
          <p:cNvPr id="522" name="Google Shape;522;p56"/>
          <p:cNvSpPr txBox="1"/>
          <p:nvPr/>
        </p:nvSpPr>
        <p:spPr>
          <a:xfrm>
            <a:off x="607430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3" name="Google Shape;523;p56"/>
          <p:cNvSpPr/>
          <p:nvPr/>
        </p:nvSpPr>
        <p:spPr>
          <a:xfrm>
            <a:off x="3410400" y="3490925"/>
            <a:ext cx="171300" cy="1554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56"/>
          <p:cNvSpPr/>
          <p:nvPr/>
        </p:nvSpPr>
        <p:spPr>
          <a:xfrm>
            <a:off x="4128525" y="3406650"/>
            <a:ext cx="171300" cy="1554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56"/>
          <p:cNvSpPr/>
          <p:nvPr/>
        </p:nvSpPr>
        <p:spPr>
          <a:xfrm>
            <a:off x="244750" y="2692050"/>
            <a:ext cx="2244600" cy="199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Belt tension bearings go </a:t>
            </a:r>
            <a:r>
              <a:rPr lang="hr" sz="1200">
                <a:solidFill>
                  <a:srgbClr val="29647D"/>
                </a:solidFill>
              </a:rPr>
              <a:t>the the red marked spots!</a:t>
            </a:r>
            <a:br>
              <a:rPr lang="hr" sz="1200">
                <a:solidFill>
                  <a:srgbClr val="29647D"/>
                </a:solidFill>
              </a:rPr>
            </a:br>
            <a:r>
              <a:rPr lang="hr" sz="1200">
                <a:solidFill>
                  <a:srgbClr val="29647D"/>
                </a:solidFill>
              </a:rPr>
              <a:t>USE M3x15 mm screws with tapered head!</a:t>
            </a:r>
            <a:endParaRPr sz="1200">
              <a:solidFill>
                <a:srgbClr val="29647D"/>
              </a:solidFill>
            </a:endParaRPr>
          </a:p>
        </p:txBody>
      </p:sp>
      <p:sp>
        <p:nvSpPr>
          <p:cNvPr id="526" name="Google Shape;526;p56"/>
          <p:cNvSpPr/>
          <p:nvPr/>
        </p:nvSpPr>
        <p:spPr>
          <a:xfrm>
            <a:off x="6683400" y="1687300"/>
            <a:ext cx="2038800" cy="2673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32" name="Google Shape;532;p5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33" name="Google Shape;533;p5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34" name="Google Shape;534;p57"/>
          <p:cNvPicPr preferRelativeResize="0"/>
          <p:nvPr/>
        </p:nvPicPr>
        <p:blipFill>
          <a:blip r:embed="rId3">
            <a:alphaModFix/>
          </a:blip>
          <a:stretch>
            <a:fillRect/>
          </a:stretch>
        </p:blipFill>
        <p:spPr>
          <a:xfrm>
            <a:off x="358900" y="1693100"/>
            <a:ext cx="6208524" cy="2641326"/>
          </a:xfrm>
          <a:prstGeom prst="rect">
            <a:avLst/>
          </a:prstGeom>
          <a:noFill/>
          <a:ln>
            <a:noFill/>
          </a:ln>
        </p:spPr>
      </p:pic>
      <p:sp>
        <p:nvSpPr>
          <p:cNvPr id="535" name="Google Shape;535;p57"/>
          <p:cNvSpPr txBox="1"/>
          <p:nvPr/>
        </p:nvSpPr>
        <p:spPr>
          <a:xfrm>
            <a:off x="7322125" y="34214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6" name="Google Shape;536;p57"/>
          <p:cNvSpPr/>
          <p:nvPr/>
        </p:nvSpPr>
        <p:spPr>
          <a:xfrm>
            <a:off x="6530800" y="1654475"/>
            <a:ext cx="2244600" cy="109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Elbow_lid_2</a:t>
            </a:r>
            <a:endParaRPr sz="1200">
              <a:solidFill>
                <a:srgbClr val="29647D"/>
              </a:solidFill>
            </a:endParaRPr>
          </a:p>
          <a:p>
            <a:pPr indent="0" lvl="0" marL="0" rtl="0" algn="l">
              <a:spcBef>
                <a:spcPts val="0"/>
              </a:spcBef>
              <a:spcAft>
                <a:spcPts val="0"/>
              </a:spcAft>
              <a:buNone/>
            </a:pPr>
            <a:r>
              <a:rPr lang="hr" sz="1200">
                <a:solidFill>
                  <a:srgbClr val="29647D"/>
                </a:solidFill>
              </a:rPr>
              <a:t>J4_bearing_backplate</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 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14 mm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537" name="Google Shape;537;p57"/>
          <p:cNvSpPr/>
          <p:nvPr/>
        </p:nvSpPr>
        <p:spPr>
          <a:xfrm>
            <a:off x="6530800" y="30056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wires and tubes need to go where arrow 1 is pointing and exit where arrow 2 is pointing.</a:t>
            </a:r>
            <a:endParaRPr sz="1200">
              <a:solidFill>
                <a:srgbClr val="29647D"/>
              </a:solidFill>
            </a:endParaRPr>
          </a:p>
        </p:txBody>
      </p:sp>
      <p:cxnSp>
        <p:nvCxnSpPr>
          <p:cNvPr id="538" name="Google Shape;538;p57"/>
          <p:cNvCxnSpPr/>
          <p:nvPr/>
        </p:nvCxnSpPr>
        <p:spPr>
          <a:xfrm>
            <a:off x="3785400" y="1042900"/>
            <a:ext cx="575100" cy="1789200"/>
          </a:xfrm>
          <a:prstGeom prst="straightConnector1">
            <a:avLst/>
          </a:prstGeom>
          <a:noFill/>
          <a:ln cap="flat" cmpd="sng" w="9525">
            <a:solidFill>
              <a:srgbClr val="29647D"/>
            </a:solidFill>
            <a:prstDash val="solid"/>
            <a:round/>
            <a:headEnd len="med" w="med" type="none"/>
            <a:tailEnd len="med" w="med" type="triangle"/>
          </a:ln>
        </p:spPr>
      </p:cxnSp>
      <p:cxnSp>
        <p:nvCxnSpPr>
          <p:cNvPr id="539" name="Google Shape;539;p57"/>
          <p:cNvCxnSpPr/>
          <p:nvPr/>
        </p:nvCxnSpPr>
        <p:spPr>
          <a:xfrm rot="10800000">
            <a:off x="4253925" y="3705100"/>
            <a:ext cx="1948800" cy="766800"/>
          </a:xfrm>
          <a:prstGeom prst="straightConnector1">
            <a:avLst/>
          </a:prstGeom>
          <a:noFill/>
          <a:ln cap="flat" cmpd="sng" w="9525">
            <a:solidFill>
              <a:srgbClr val="29647D"/>
            </a:solidFill>
            <a:prstDash val="solid"/>
            <a:round/>
            <a:headEnd len="med" w="med" type="none"/>
            <a:tailEnd len="med" w="med" type="triangle"/>
          </a:ln>
        </p:spPr>
      </p:cxnSp>
      <p:sp>
        <p:nvSpPr>
          <p:cNvPr id="540" name="Google Shape;540;p57"/>
          <p:cNvSpPr txBox="1"/>
          <p:nvPr/>
        </p:nvSpPr>
        <p:spPr>
          <a:xfrm>
            <a:off x="3572400" y="767325"/>
            <a:ext cx="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541" name="Google Shape;541;p57"/>
          <p:cNvSpPr txBox="1"/>
          <p:nvPr/>
        </p:nvSpPr>
        <p:spPr>
          <a:xfrm>
            <a:off x="6202725" y="4276500"/>
            <a:ext cx="7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a:p>
            <a:pPr indent="0" lvl="0" marL="0" rtl="0" algn="l">
              <a:spcBef>
                <a:spcPts val="0"/>
              </a:spcBef>
              <a:spcAft>
                <a:spcPts val="0"/>
              </a:spcAft>
              <a:buNone/>
            </a:pPr>
            <a:r>
              <a:t/>
            </a:r>
            <a:endParaRPr b="1">
              <a:solidFill>
                <a:srgbClr val="29647D"/>
              </a:solidFill>
            </a:endParaRPr>
          </a:p>
        </p:txBody>
      </p:sp>
      <p:cxnSp>
        <p:nvCxnSpPr>
          <p:cNvPr id="542" name="Google Shape;542;p57"/>
          <p:cNvCxnSpPr/>
          <p:nvPr/>
        </p:nvCxnSpPr>
        <p:spPr>
          <a:xfrm>
            <a:off x="5102775" y="1246500"/>
            <a:ext cx="168300" cy="978900"/>
          </a:xfrm>
          <a:prstGeom prst="straightConnector1">
            <a:avLst/>
          </a:prstGeom>
          <a:noFill/>
          <a:ln cap="flat" cmpd="sng" w="9525">
            <a:solidFill>
              <a:srgbClr val="29647D"/>
            </a:solidFill>
            <a:prstDash val="solid"/>
            <a:round/>
            <a:headEnd len="med" w="med" type="none"/>
            <a:tailEnd len="med" w="med" type="triangle"/>
          </a:ln>
        </p:spPr>
      </p:cxnSp>
      <p:sp>
        <p:nvSpPr>
          <p:cNvPr id="543" name="Google Shape;543;p57"/>
          <p:cNvSpPr txBox="1"/>
          <p:nvPr/>
        </p:nvSpPr>
        <p:spPr>
          <a:xfrm>
            <a:off x="4859500" y="919725"/>
            <a:ext cx="13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 mm</a:t>
            </a:r>
            <a:endParaRPr b="1">
              <a:solidFill>
                <a:srgbClr val="29647D"/>
              </a:solidFill>
            </a:endParaRPr>
          </a:p>
        </p:txBody>
      </p:sp>
      <p:sp>
        <p:nvSpPr>
          <p:cNvPr id="544" name="Google Shape;544;p57"/>
          <p:cNvSpPr txBox="1"/>
          <p:nvPr/>
        </p:nvSpPr>
        <p:spPr>
          <a:xfrm>
            <a:off x="6601725" y="4140700"/>
            <a:ext cx="13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8 mm</a:t>
            </a:r>
            <a:endParaRPr b="1">
              <a:solidFill>
                <a:srgbClr val="29647D"/>
              </a:solidFill>
            </a:endParaRPr>
          </a:p>
        </p:txBody>
      </p:sp>
      <p:cxnSp>
        <p:nvCxnSpPr>
          <p:cNvPr id="545" name="Google Shape;545;p57"/>
          <p:cNvCxnSpPr>
            <a:stCxn id="544" idx="1"/>
          </p:cNvCxnSpPr>
          <p:nvPr/>
        </p:nvCxnSpPr>
        <p:spPr>
          <a:xfrm rot="10800000">
            <a:off x="5938125" y="3671800"/>
            <a:ext cx="663600" cy="6690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51" name="Google Shape;551;p5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52" name="Google Shape;552;p5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53" name="Google Shape;553;p58"/>
          <p:cNvPicPr preferRelativeResize="0"/>
          <p:nvPr/>
        </p:nvPicPr>
        <p:blipFill>
          <a:blip r:embed="rId3">
            <a:alphaModFix/>
          </a:blip>
          <a:stretch>
            <a:fillRect/>
          </a:stretch>
        </p:blipFill>
        <p:spPr>
          <a:xfrm>
            <a:off x="164500" y="840700"/>
            <a:ext cx="6252002" cy="3714499"/>
          </a:xfrm>
          <a:prstGeom prst="rect">
            <a:avLst/>
          </a:prstGeom>
          <a:noFill/>
          <a:ln>
            <a:noFill/>
          </a:ln>
        </p:spPr>
      </p:pic>
      <p:sp>
        <p:nvSpPr>
          <p:cNvPr id="554" name="Google Shape;554;p58"/>
          <p:cNvSpPr txBox="1"/>
          <p:nvPr/>
        </p:nvSpPr>
        <p:spPr>
          <a:xfrm>
            <a:off x="7253650" y="3307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5" name="Google Shape;555;p58"/>
          <p:cNvSpPr/>
          <p:nvPr/>
        </p:nvSpPr>
        <p:spPr>
          <a:xfrm>
            <a:off x="6477600" y="1735700"/>
            <a:ext cx="2244600" cy="6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Elbow_lid_1</a:t>
            </a:r>
            <a:endParaRPr sz="1200">
              <a:solidFill>
                <a:srgbClr val="29647D"/>
              </a:solidFill>
            </a:endParaRPr>
          </a:p>
          <a:p>
            <a:pPr indent="0" lvl="0" marL="0" rtl="0" algn="l">
              <a:spcBef>
                <a:spcPts val="0"/>
              </a:spcBef>
              <a:spcAft>
                <a:spcPts val="0"/>
              </a:spcAft>
              <a:buNone/>
            </a:pPr>
            <a:r>
              <a:rPr lang="hr" sz="1200">
                <a:solidFill>
                  <a:srgbClr val="29647D"/>
                </a:solidFill>
              </a:rPr>
              <a:t>4 x M3 IMBUS 8 mm</a:t>
            </a:r>
            <a:endParaRPr sz="1200">
              <a:solidFill>
                <a:srgbClr val="29647D"/>
              </a:solidFill>
            </a:endParaRPr>
          </a:p>
        </p:txBody>
      </p:sp>
      <p:sp>
        <p:nvSpPr>
          <p:cNvPr id="556" name="Google Shape;556;p58"/>
          <p:cNvSpPr/>
          <p:nvPr/>
        </p:nvSpPr>
        <p:spPr>
          <a:xfrm>
            <a:off x="6462325" y="28914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62" name="Google Shape;562;p5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63" name="Google Shape;563;p5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Elbow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64" name="Google Shape;564;p59"/>
          <p:cNvPicPr preferRelativeResize="0"/>
          <p:nvPr/>
        </p:nvPicPr>
        <p:blipFill>
          <a:blip r:embed="rId3">
            <a:alphaModFix/>
          </a:blip>
          <a:stretch>
            <a:fillRect/>
          </a:stretch>
        </p:blipFill>
        <p:spPr>
          <a:xfrm>
            <a:off x="195413" y="779725"/>
            <a:ext cx="6546628" cy="3714500"/>
          </a:xfrm>
          <a:prstGeom prst="rect">
            <a:avLst/>
          </a:prstGeom>
          <a:noFill/>
          <a:ln>
            <a:noFill/>
          </a:ln>
        </p:spPr>
      </p:pic>
      <p:sp>
        <p:nvSpPr>
          <p:cNvPr id="565" name="Google Shape;565;p59"/>
          <p:cNvSpPr txBox="1"/>
          <p:nvPr/>
        </p:nvSpPr>
        <p:spPr>
          <a:xfrm>
            <a:off x="7533375" y="35127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6" name="Google Shape;566;p59"/>
          <p:cNvSpPr/>
          <p:nvPr/>
        </p:nvSpPr>
        <p:spPr>
          <a:xfrm>
            <a:off x="6592225" y="2288850"/>
            <a:ext cx="2244600" cy="21405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that all joints can move and that there is not much </a:t>
            </a:r>
            <a:r>
              <a:rPr lang="hr" sz="1200">
                <a:solidFill>
                  <a:srgbClr val="29647D"/>
                </a:solidFill>
              </a:rPr>
              <a:t>friction</a:t>
            </a:r>
            <a:r>
              <a:rPr lang="hr" sz="1200">
                <a:solidFill>
                  <a:srgbClr val="29647D"/>
                </a:solidFill>
              </a:rPr>
              <a:t> on specific spots. If there is you have:</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Misaligned</a:t>
            </a:r>
            <a:r>
              <a:rPr lang="hr" sz="1200">
                <a:solidFill>
                  <a:srgbClr val="29647D"/>
                </a:solidFill>
              </a:rPr>
              <a:t> bearings</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Used too much torque on bearing retainer screws.</a:t>
            </a:r>
            <a:endParaRPr sz="1200">
              <a:solidFill>
                <a:srgbClr val="29647D"/>
              </a:solidFill>
            </a:endParaRPr>
          </a:p>
          <a:p>
            <a:pPr indent="-304800" lvl="0" marL="457200" rtl="0" algn="l">
              <a:spcBef>
                <a:spcPts val="0"/>
              </a:spcBef>
              <a:spcAft>
                <a:spcPts val="0"/>
              </a:spcAft>
              <a:buClr>
                <a:srgbClr val="29647D"/>
              </a:buClr>
              <a:buSzPts val="1200"/>
              <a:buAutoNum type="arabicPeriod"/>
            </a:pPr>
            <a:r>
              <a:rPr lang="hr" sz="1200">
                <a:solidFill>
                  <a:srgbClr val="29647D"/>
                </a:solidFill>
              </a:rPr>
              <a:t>Tangled wires.</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72" name="Google Shape;572;p6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73" name="Google Shape;573;p60"/>
          <p:cNvSpPr txBox="1"/>
          <p:nvPr/>
        </p:nvSpPr>
        <p:spPr>
          <a:xfrm>
            <a:off x="1576725" y="2077450"/>
            <a:ext cx="6066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Upper arm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574" name="Google Shape;574;p60"/>
          <p:cNvSpPr txBox="1"/>
          <p:nvPr/>
        </p:nvSpPr>
        <p:spPr>
          <a:xfrm>
            <a:off x="7533375" y="35127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80" name="Google Shape;580;p6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81" name="Google Shape;581;p6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82" name="Google Shape;582;p61"/>
          <p:cNvPicPr preferRelativeResize="0"/>
          <p:nvPr/>
        </p:nvPicPr>
        <p:blipFill>
          <a:blip r:embed="rId3">
            <a:alphaModFix/>
          </a:blip>
          <a:stretch>
            <a:fillRect/>
          </a:stretch>
        </p:blipFill>
        <p:spPr>
          <a:xfrm>
            <a:off x="4757800" y="70675"/>
            <a:ext cx="2330054" cy="4555200"/>
          </a:xfrm>
          <a:prstGeom prst="rect">
            <a:avLst/>
          </a:prstGeom>
          <a:noFill/>
          <a:ln>
            <a:noFill/>
          </a:ln>
        </p:spPr>
      </p:pic>
      <p:pic>
        <p:nvPicPr>
          <p:cNvPr id="583" name="Google Shape;583;p61"/>
          <p:cNvPicPr preferRelativeResize="0"/>
          <p:nvPr/>
        </p:nvPicPr>
        <p:blipFill>
          <a:blip r:embed="rId4">
            <a:alphaModFix/>
          </a:blip>
          <a:stretch>
            <a:fillRect/>
          </a:stretch>
        </p:blipFill>
        <p:spPr>
          <a:xfrm>
            <a:off x="2354054" y="108025"/>
            <a:ext cx="2062331" cy="4555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2" name="Google Shape;92;p1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3" name="Google Shape;93;p1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endParaRPr b="1">
              <a:solidFill>
                <a:srgbClr val="29647D"/>
              </a:solidFill>
            </a:endParaRPr>
          </a:p>
        </p:txBody>
      </p:sp>
      <p:sp>
        <p:nvSpPr>
          <p:cNvPr id="94" name="Google Shape;94;p17"/>
          <p:cNvSpPr txBox="1"/>
          <p:nvPr/>
        </p:nvSpPr>
        <p:spPr>
          <a:xfrm>
            <a:off x="210175" y="699150"/>
            <a:ext cx="5874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Welcome to the PAROL6 assembly manual. PAROL6 is 6 axis robotic arm aimed for education, research and small automation. It is made by Source Robotics, designed by Petar Crnjak</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All additional information can be found here: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Github project repository - </a:t>
            </a:r>
            <a:r>
              <a:rPr lang="hr" sz="1200" u="sng">
                <a:solidFill>
                  <a:schemeClr val="hlink"/>
                </a:solidFill>
                <a:hlinkClick r:id="rId3"/>
              </a:rPr>
              <a:t>most up to date BOM, parts, docs, manuals…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Docs page - </a:t>
            </a:r>
            <a:r>
              <a:rPr lang="hr" sz="1200" u="sng">
                <a:solidFill>
                  <a:schemeClr val="hlink"/>
                </a:solidFill>
                <a:hlinkClick r:id="rId4"/>
              </a:rPr>
              <a:t>latest documentation on PAROL software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Official company page - </a:t>
            </a:r>
            <a:r>
              <a:rPr lang="hr" sz="1200" u="sng">
                <a:solidFill>
                  <a:schemeClr val="hlink"/>
                </a:solidFill>
                <a:hlinkClick r:id="rId5"/>
              </a:rPr>
              <a:t>Source robotics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You can also ask help and advice from community:</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Official </a:t>
            </a:r>
            <a:r>
              <a:rPr lang="hr" sz="1200">
                <a:solidFill>
                  <a:srgbClr val="29647D"/>
                </a:solidFill>
              </a:rPr>
              <a:t>discord server: </a:t>
            </a:r>
            <a:r>
              <a:rPr lang="hr" sz="1200" u="sng">
                <a:solidFill>
                  <a:schemeClr val="hlink"/>
                </a:solidFill>
                <a:hlinkClick r:id="rId6"/>
              </a:rPr>
              <a:t>link</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Or send us an email at: </a:t>
            </a:r>
            <a:r>
              <a:rPr lang="hr" sz="1200" u="sng">
                <a:solidFill>
                  <a:schemeClr val="hlink"/>
                </a:solidFill>
                <a:hlinkClick r:id="rId7"/>
              </a:rPr>
              <a:t>info@source-robotics.com</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And you can follow us on social media:</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95" name="Google Shape;95;p17">
            <a:hlinkClick r:id="rId8"/>
          </p:cNvPr>
          <p:cNvPicPr preferRelativeResize="0"/>
          <p:nvPr/>
        </p:nvPicPr>
        <p:blipFill>
          <a:blip r:embed="rId9">
            <a:alphaModFix/>
          </a:blip>
          <a:stretch>
            <a:fillRect/>
          </a:stretch>
        </p:blipFill>
        <p:spPr>
          <a:xfrm>
            <a:off x="288000" y="3992175"/>
            <a:ext cx="815600" cy="815600"/>
          </a:xfrm>
          <a:prstGeom prst="rect">
            <a:avLst/>
          </a:prstGeom>
          <a:noFill/>
          <a:ln>
            <a:noFill/>
          </a:ln>
        </p:spPr>
      </p:pic>
      <p:pic>
        <p:nvPicPr>
          <p:cNvPr id="96" name="Google Shape;96;p17">
            <a:hlinkClick r:id="rId10"/>
          </p:cNvPr>
          <p:cNvPicPr preferRelativeResize="0"/>
          <p:nvPr/>
        </p:nvPicPr>
        <p:blipFill>
          <a:blip r:embed="rId11">
            <a:alphaModFix/>
          </a:blip>
          <a:stretch>
            <a:fillRect/>
          </a:stretch>
        </p:blipFill>
        <p:spPr>
          <a:xfrm>
            <a:off x="1240825" y="3992175"/>
            <a:ext cx="815600" cy="815600"/>
          </a:xfrm>
          <a:prstGeom prst="rect">
            <a:avLst/>
          </a:prstGeom>
          <a:noFill/>
          <a:ln>
            <a:noFill/>
          </a:ln>
        </p:spPr>
      </p:pic>
      <p:pic>
        <p:nvPicPr>
          <p:cNvPr id="97" name="Google Shape;97;p17">
            <a:hlinkClick r:id="rId12"/>
          </p:cNvPr>
          <p:cNvPicPr preferRelativeResize="0"/>
          <p:nvPr/>
        </p:nvPicPr>
        <p:blipFill>
          <a:blip r:embed="rId13">
            <a:alphaModFix/>
          </a:blip>
          <a:stretch>
            <a:fillRect/>
          </a:stretch>
        </p:blipFill>
        <p:spPr>
          <a:xfrm>
            <a:off x="2236050" y="3992175"/>
            <a:ext cx="815600" cy="815600"/>
          </a:xfrm>
          <a:prstGeom prst="rect">
            <a:avLst/>
          </a:prstGeom>
          <a:noFill/>
          <a:ln>
            <a:noFill/>
          </a:ln>
        </p:spPr>
      </p:pic>
      <p:pic>
        <p:nvPicPr>
          <p:cNvPr id="98" name="Google Shape;98;p17"/>
          <p:cNvPicPr preferRelativeResize="0"/>
          <p:nvPr/>
        </p:nvPicPr>
        <p:blipFill>
          <a:blip r:embed="rId14">
            <a:alphaModFix/>
          </a:blip>
          <a:stretch>
            <a:fillRect/>
          </a:stretch>
        </p:blipFill>
        <p:spPr>
          <a:xfrm>
            <a:off x="3489900" y="4015425"/>
            <a:ext cx="769100" cy="769100"/>
          </a:xfrm>
          <a:prstGeom prst="rect">
            <a:avLst/>
          </a:prstGeom>
          <a:noFill/>
          <a:ln>
            <a:noFill/>
          </a:ln>
        </p:spPr>
      </p:pic>
      <p:pic>
        <p:nvPicPr>
          <p:cNvPr id="99" name="Google Shape;99;p17">
            <a:hlinkClick r:id="rId15"/>
          </p:cNvPr>
          <p:cNvPicPr preferRelativeResize="0"/>
          <p:nvPr/>
        </p:nvPicPr>
        <p:blipFill>
          <a:blip r:embed="rId16">
            <a:alphaModFix/>
          </a:blip>
          <a:stretch>
            <a:fillRect/>
          </a:stretch>
        </p:blipFill>
        <p:spPr>
          <a:xfrm>
            <a:off x="4646525" y="4125550"/>
            <a:ext cx="664550" cy="54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589" name="Google Shape;589;p6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590" name="Google Shape;590;p6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591" name="Google Shape;591;p62"/>
          <p:cNvPicPr preferRelativeResize="0"/>
          <p:nvPr/>
        </p:nvPicPr>
        <p:blipFill>
          <a:blip r:embed="rId3">
            <a:alphaModFix/>
          </a:blip>
          <a:stretch>
            <a:fillRect/>
          </a:stretch>
        </p:blipFill>
        <p:spPr>
          <a:xfrm rot="5400000">
            <a:off x="4138538" y="-304562"/>
            <a:ext cx="3134326" cy="5859125"/>
          </a:xfrm>
          <a:prstGeom prst="rect">
            <a:avLst/>
          </a:prstGeom>
          <a:noFill/>
          <a:ln>
            <a:noFill/>
          </a:ln>
        </p:spPr>
      </p:pic>
      <p:sp>
        <p:nvSpPr>
          <p:cNvPr id="592" name="Google Shape;592;p62"/>
          <p:cNvSpPr txBox="1"/>
          <p:nvPr/>
        </p:nvSpPr>
        <p:spPr>
          <a:xfrm>
            <a:off x="1079325" y="3200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3" name="Google Shape;593;p62"/>
          <p:cNvSpPr/>
          <p:nvPr/>
        </p:nvSpPr>
        <p:spPr>
          <a:xfrm>
            <a:off x="288000" y="15140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Bearing 2</a:t>
            </a:r>
            <a:endParaRPr sz="1200">
              <a:solidFill>
                <a:srgbClr val="29647D"/>
              </a:solidFill>
            </a:endParaRPr>
          </a:p>
          <a:p>
            <a:pPr indent="0" lvl="0" marL="0" rtl="0" algn="l">
              <a:spcBef>
                <a:spcPts val="0"/>
              </a:spcBef>
              <a:spcAft>
                <a:spcPts val="0"/>
              </a:spcAft>
              <a:buNone/>
            </a:pPr>
            <a:r>
              <a:rPr lang="hr" sz="1200">
                <a:solidFill>
                  <a:srgbClr val="29647D"/>
                </a:solidFill>
              </a:rPr>
              <a:t>Upper arm</a:t>
            </a:r>
            <a:endParaRPr sz="1200">
              <a:solidFill>
                <a:srgbClr val="29647D"/>
              </a:solidFill>
            </a:endParaRPr>
          </a:p>
        </p:txBody>
      </p:sp>
      <p:sp>
        <p:nvSpPr>
          <p:cNvPr id="594" name="Google Shape;594;p62"/>
          <p:cNvSpPr/>
          <p:nvPr/>
        </p:nvSpPr>
        <p:spPr>
          <a:xfrm>
            <a:off x="288000" y="27849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Assembled part in the next page.</a:t>
            </a:r>
            <a:endParaRPr sz="1200">
              <a:solidFill>
                <a:srgbClr val="29647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00" name="Google Shape;600;p6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01" name="Google Shape;601;p6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02" name="Google Shape;602;p63"/>
          <p:cNvPicPr preferRelativeResize="0"/>
          <p:nvPr/>
        </p:nvPicPr>
        <p:blipFill>
          <a:blip r:embed="rId3">
            <a:alphaModFix/>
          </a:blip>
          <a:stretch>
            <a:fillRect/>
          </a:stretch>
        </p:blipFill>
        <p:spPr>
          <a:xfrm rot="5400000">
            <a:off x="3853725" y="-1219424"/>
            <a:ext cx="2594000" cy="7881800"/>
          </a:xfrm>
          <a:prstGeom prst="rect">
            <a:avLst/>
          </a:prstGeom>
          <a:noFill/>
          <a:ln>
            <a:noFill/>
          </a:ln>
        </p:spPr>
      </p:pic>
      <p:sp>
        <p:nvSpPr>
          <p:cNvPr id="603" name="Google Shape;603;p63"/>
          <p:cNvSpPr txBox="1"/>
          <p:nvPr/>
        </p:nvSpPr>
        <p:spPr>
          <a:xfrm>
            <a:off x="5069950"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09" name="Google Shape;609;p6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10" name="Google Shape;610;p6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11" name="Google Shape;611;p64"/>
          <p:cNvPicPr preferRelativeResize="0"/>
          <p:nvPr/>
        </p:nvPicPr>
        <p:blipFill>
          <a:blip r:embed="rId3">
            <a:alphaModFix/>
          </a:blip>
          <a:stretch>
            <a:fillRect/>
          </a:stretch>
        </p:blipFill>
        <p:spPr>
          <a:xfrm rot="-5400000">
            <a:off x="1864001" y="-546401"/>
            <a:ext cx="3849000" cy="6236300"/>
          </a:xfrm>
          <a:prstGeom prst="rect">
            <a:avLst/>
          </a:prstGeom>
          <a:noFill/>
          <a:ln>
            <a:noFill/>
          </a:ln>
        </p:spPr>
      </p:pic>
      <p:sp>
        <p:nvSpPr>
          <p:cNvPr id="612" name="Google Shape;612;p64"/>
          <p:cNvSpPr txBox="1"/>
          <p:nvPr/>
        </p:nvSpPr>
        <p:spPr>
          <a:xfrm>
            <a:off x="5693850"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3" name="Google Shape;613;p64"/>
          <p:cNvSpPr/>
          <p:nvPr/>
        </p:nvSpPr>
        <p:spPr>
          <a:xfrm>
            <a:off x="4902525"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38_pulley_J3</a:t>
            </a:r>
            <a:endParaRPr sz="1200">
              <a:solidFill>
                <a:srgbClr val="29647D"/>
              </a:solidFill>
            </a:endParaRPr>
          </a:p>
          <a:p>
            <a:pPr indent="0" lvl="0" marL="0" rtl="0" algn="l">
              <a:spcBef>
                <a:spcPts val="0"/>
              </a:spcBef>
              <a:spcAft>
                <a:spcPts val="0"/>
              </a:spcAft>
              <a:buNone/>
            </a:pPr>
            <a:r>
              <a:rPr lang="hr" sz="1200">
                <a:solidFill>
                  <a:srgbClr val="29647D"/>
                </a:solidFill>
              </a:rPr>
              <a:t>6 x M3  35mm or 38mm</a:t>
            </a:r>
            <a:endParaRPr sz="1200">
              <a:solidFill>
                <a:srgbClr val="29647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5"/>
          <p:cNvPicPr preferRelativeResize="0"/>
          <p:nvPr/>
        </p:nvPicPr>
        <p:blipFill>
          <a:blip r:embed="rId3">
            <a:alphaModFix/>
          </a:blip>
          <a:stretch>
            <a:fillRect/>
          </a:stretch>
        </p:blipFill>
        <p:spPr>
          <a:xfrm>
            <a:off x="594775" y="484200"/>
            <a:ext cx="3977227" cy="4175099"/>
          </a:xfrm>
          <a:prstGeom prst="rect">
            <a:avLst/>
          </a:prstGeom>
          <a:noFill/>
          <a:ln>
            <a:noFill/>
          </a:ln>
        </p:spPr>
      </p:pic>
      <p:sp>
        <p:nvSpPr>
          <p:cNvPr id="619" name="Google Shape;61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20" name="Google Shape;620;p6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21" name="Google Shape;621;p6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22" name="Google Shape;622;p65"/>
          <p:cNvSpPr txBox="1"/>
          <p:nvPr/>
        </p:nvSpPr>
        <p:spPr>
          <a:xfrm>
            <a:off x="6112350"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3" name="Google Shape;623;p65"/>
          <p:cNvSpPr/>
          <p:nvPr/>
        </p:nvSpPr>
        <p:spPr>
          <a:xfrm>
            <a:off x="5321025" y="1341250"/>
            <a:ext cx="2244600" cy="11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2</a:t>
            </a:r>
            <a:endParaRPr sz="1200">
              <a:solidFill>
                <a:srgbClr val="29647D"/>
              </a:solidFill>
            </a:endParaRPr>
          </a:p>
          <a:p>
            <a:pPr indent="0" lvl="0" marL="0" rtl="0" algn="l">
              <a:spcBef>
                <a:spcPts val="0"/>
              </a:spcBef>
              <a:spcAft>
                <a:spcPts val="0"/>
              </a:spcAft>
              <a:buNone/>
            </a:pPr>
            <a:r>
              <a:rPr lang="hr" sz="1200">
                <a:solidFill>
                  <a:srgbClr val="29647D"/>
                </a:solidFill>
              </a:rPr>
              <a:t>Gearbox 20:1</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8 mm</a:t>
            </a:r>
            <a:endParaRPr sz="1200">
              <a:solidFill>
                <a:srgbClr val="29647D"/>
              </a:solidFill>
            </a:endParaRPr>
          </a:p>
          <a:p>
            <a:pPr indent="0" lvl="0" marL="0" rtl="0" algn="l">
              <a:spcBef>
                <a:spcPts val="0"/>
              </a:spcBef>
              <a:spcAft>
                <a:spcPts val="0"/>
              </a:spcAft>
              <a:buNone/>
            </a:pPr>
            <a:r>
              <a:rPr lang="hr" sz="1200">
                <a:solidFill>
                  <a:srgbClr val="29647D"/>
                </a:solidFill>
              </a:rPr>
              <a:t>4 x M4 16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24" name="Google Shape;624;p65"/>
          <p:cNvSpPr/>
          <p:nvPr/>
        </p:nvSpPr>
        <p:spPr>
          <a:xfrm>
            <a:off x="5321025"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Make sure that that location of the stepper side with wires is as pointed by the arrow!</a:t>
            </a:r>
            <a:endParaRPr sz="1200">
              <a:solidFill>
                <a:srgbClr val="29647D"/>
              </a:solidFill>
            </a:endParaRPr>
          </a:p>
        </p:txBody>
      </p:sp>
      <p:sp>
        <p:nvSpPr>
          <p:cNvPr id="625" name="Google Shape;625;p65"/>
          <p:cNvSpPr txBox="1"/>
          <p:nvPr/>
        </p:nvSpPr>
        <p:spPr>
          <a:xfrm>
            <a:off x="809200" y="1488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a:t>
            </a:r>
            <a:r>
              <a:rPr b="1" lang="hr">
                <a:solidFill>
                  <a:srgbClr val="29647D"/>
                </a:solidFill>
              </a:rPr>
              <a:t>M3 8 mm</a:t>
            </a:r>
            <a:endParaRPr b="1">
              <a:solidFill>
                <a:srgbClr val="29647D"/>
              </a:solidFill>
            </a:endParaRPr>
          </a:p>
        </p:txBody>
      </p:sp>
      <p:cxnSp>
        <p:nvCxnSpPr>
          <p:cNvPr id="626" name="Google Shape;626;p65"/>
          <p:cNvCxnSpPr/>
          <p:nvPr/>
        </p:nvCxnSpPr>
        <p:spPr>
          <a:xfrm>
            <a:off x="1165150" y="1888375"/>
            <a:ext cx="1356300" cy="1089900"/>
          </a:xfrm>
          <a:prstGeom prst="straightConnector1">
            <a:avLst/>
          </a:prstGeom>
          <a:noFill/>
          <a:ln cap="flat" cmpd="sng" w="9525">
            <a:solidFill>
              <a:srgbClr val="29647D"/>
            </a:solidFill>
            <a:prstDash val="solid"/>
            <a:round/>
            <a:headEnd len="med" w="med" type="none"/>
            <a:tailEnd len="med" w="med" type="triangle"/>
          </a:ln>
        </p:spPr>
      </p:cxnSp>
      <p:sp>
        <p:nvSpPr>
          <p:cNvPr id="627" name="Google Shape;627;p65"/>
          <p:cNvSpPr txBox="1"/>
          <p:nvPr/>
        </p:nvSpPr>
        <p:spPr>
          <a:xfrm>
            <a:off x="4148300" y="3978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M4 16 mm</a:t>
            </a:r>
            <a:endParaRPr b="1">
              <a:solidFill>
                <a:srgbClr val="29647D"/>
              </a:solidFill>
            </a:endParaRPr>
          </a:p>
          <a:p>
            <a:pPr indent="0" lvl="0" marL="0" rtl="0" algn="l">
              <a:spcBef>
                <a:spcPts val="0"/>
              </a:spcBef>
              <a:spcAft>
                <a:spcPts val="0"/>
              </a:spcAft>
              <a:buNone/>
            </a:pPr>
            <a:r>
              <a:t/>
            </a:r>
            <a:endParaRPr/>
          </a:p>
        </p:txBody>
      </p:sp>
      <p:cxnSp>
        <p:nvCxnSpPr>
          <p:cNvPr id="628" name="Google Shape;628;p65"/>
          <p:cNvCxnSpPr/>
          <p:nvPr/>
        </p:nvCxnSpPr>
        <p:spPr>
          <a:xfrm rot="10800000">
            <a:off x="4149225" y="3024850"/>
            <a:ext cx="660300" cy="855600"/>
          </a:xfrm>
          <a:prstGeom prst="straightConnector1">
            <a:avLst/>
          </a:prstGeom>
          <a:noFill/>
          <a:ln cap="flat" cmpd="sng" w="9525">
            <a:solidFill>
              <a:srgbClr val="29647D"/>
            </a:solidFill>
            <a:prstDash val="solid"/>
            <a:round/>
            <a:headEnd len="med" w="med" type="none"/>
            <a:tailEnd len="med" w="med" type="triangle"/>
          </a:ln>
        </p:spPr>
      </p:cxnSp>
      <p:cxnSp>
        <p:nvCxnSpPr>
          <p:cNvPr id="629" name="Google Shape;629;p65"/>
          <p:cNvCxnSpPr/>
          <p:nvPr/>
        </p:nvCxnSpPr>
        <p:spPr>
          <a:xfrm>
            <a:off x="1368050" y="2299500"/>
            <a:ext cx="149100" cy="3513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6"/>
          <p:cNvPicPr preferRelativeResize="0"/>
          <p:nvPr/>
        </p:nvPicPr>
        <p:blipFill>
          <a:blip r:embed="rId3">
            <a:alphaModFix/>
          </a:blip>
          <a:stretch>
            <a:fillRect/>
          </a:stretch>
        </p:blipFill>
        <p:spPr>
          <a:xfrm>
            <a:off x="500025" y="225100"/>
            <a:ext cx="3466536" cy="4555200"/>
          </a:xfrm>
          <a:prstGeom prst="rect">
            <a:avLst/>
          </a:prstGeom>
          <a:noFill/>
          <a:ln>
            <a:noFill/>
          </a:ln>
        </p:spPr>
      </p:pic>
      <p:sp>
        <p:nvSpPr>
          <p:cNvPr id="635" name="Google Shape;63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36" name="Google Shape;636;p6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37" name="Google Shape;637;p6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38" name="Google Shape;638;p66"/>
          <p:cNvSpPr txBox="1"/>
          <p:nvPr/>
        </p:nvSpPr>
        <p:spPr>
          <a:xfrm>
            <a:off x="5986950" y="30480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9" name="Google Shape;639;p66"/>
          <p:cNvSpPr/>
          <p:nvPr/>
        </p:nvSpPr>
        <p:spPr>
          <a:xfrm>
            <a:off x="5195625" y="1177875"/>
            <a:ext cx="2244600" cy="119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J3_limit_switch_cover</a:t>
            </a:r>
            <a:endParaRPr sz="1200">
              <a:solidFill>
                <a:srgbClr val="29647D"/>
              </a:solidFill>
            </a:endParaRPr>
          </a:p>
          <a:p>
            <a:pPr indent="0" lvl="0" marL="0" rtl="0" algn="l">
              <a:spcBef>
                <a:spcPts val="0"/>
              </a:spcBef>
              <a:spcAft>
                <a:spcPts val="0"/>
              </a:spcAft>
              <a:buNone/>
            </a:pPr>
            <a:r>
              <a:rPr lang="hr" sz="1200">
                <a:solidFill>
                  <a:srgbClr val="29647D"/>
                </a:solidFill>
              </a:rPr>
              <a:t>Limit switch</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3x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2x M2 x 10 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40" name="Google Shape;640;p66"/>
          <p:cNvSpPr/>
          <p:nvPr/>
        </p:nvSpPr>
        <p:spPr>
          <a:xfrm>
            <a:off x="5195625" y="2632200"/>
            <a:ext cx="2244600" cy="125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Limit switch wires go thru hole market with arrow 1. Stepper wires go thru a hole marked with 2. Finished part on next page.</a:t>
            </a:r>
            <a:endParaRPr sz="1200">
              <a:solidFill>
                <a:srgbClr val="29647D"/>
              </a:solidFill>
            </a:endParaRPr>
          </a:p>
        </p:txBody>
      </p:sp>
      <p:cxnSp>
        <p:nvCxnSpPr>
          <p:cNvPr id="641" name="Google Shape;641;p66"/>
          <p:cNvCxnSpPr/>
          <p:nvPr/>
        </p:nvCxnSpPr>
        <p:spPr>
          <a:xfrm flipH="1">
            <a:off x="2486325" y="1628600"/>
            <a:ext cx="2044500" cy="713400"/>
          </a:xfrm>
          <a:prstGeom prst="straightConnector1">
            <a:avLst/>
          </a:prstGeom>
          <a:noFill/>
          <a:ln cap="flat" cmpd="sng" w="9525">
            <a:solidFill>
              <a:srgbClr val="29647D"/>
            </a:solidFill>
            <a:prstDash val="solid"/>
            <a:round/>
            <a:headEnd len="med" w="med" type="none"/>
            <a:tailEnd len="med" w="med" type="triangle"/>
          </a:ln>
        </p:spPr>
      </p:cxnSp>
      <p:cxnSp>
        <p:nvCxnSpPr>
          <p:cNvPr id="642" name="Google Shape;642;p66"/>
          <p:cNvCxnSpPr/>
          <p:nvPr/>
        </p:nvCxnSpPr>
        <p:spPr>
          <a:xfrm flipH="1">
            <a:off x="2582025" y="2310150"/>
            <a:ext cx="2012700" cy="404700"/>
          </a:xfrm>
          <a:prstGeom prst="straightConnector1">
            <a:avLst/>
          </a:prstGeom>
          <a:noFill/>
          <a:ln cap="flat" cmpd="sng" w="9525">
            <a:solidFill>
              <a:srgbClr val="29647D"/>
            </a:solidFill>
            <a:prstDash val="solid"/>
            <a:round/>
            <a:headEnd len="med" w="med" type="none"/>
            <a:tailEnd len="med" w="med" type="triangle"/>
          </a:ln>
        </p:spPr>
      </p:cxnSp>
      <p:sp>
        <p:nvSpPr>
          <p:cNvPr id="643" name="Google Shape;643;p66"/>
          <p:cNvSpPr txBox="1"/>
          <p:nvPr/>
        </p:nvSpPr>
        <p:spPr>
          <a:xfrm>
            <a:off x="4456300" y="1436900"/>
            <a:ext cx="8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644" name="Google Shape;644;p66"/>
          <p:cNvSpPr txBox="1"/>
          <p:nvPr/>
        </p:nvSpPr>
        <p:spPr>
          <a:xfrm>
            <a:off x="4572000" y="2111100"/>
            <a:ext cx="8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67"/>
          <p:cNvPicPr preferRelativeResize="0"/>
          <p:nvPr/>
        </p:nvPicPr>
        <p:blipFill>
          <a:blip r:embed="rId3">
            <a:alphaModFix/>
          </a:blip>
          <a:stretch>
            <a:fillRect/>
          </a:stretch>
        </p:blipFill>
        <p:spPr>
          <a:xfrm rot="-5400000">
            <a:off x="1408749" y="-465911"/>
            <a:ext cx="4008375" cy="6249874"/>
          </a:xfrm>
          <a:prstGeom prst="rect">
            <a:avLst/>
          </a:prstGeom>
          <a:noFill/>
          <a:ln>
            <a:noFill/>
          </a:ln>
        </p:spPr>
      </p:pic>
      <p:sp>
        <p:nvSpPr>
          <p:cNvPr id="650" name="Google Shape;65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51" name="Google Shape;651;p6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52" name="Google Shape;652;p6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53" name="Google Shape;653;p67"/>
          <p:cNvSpPr txBox="1"/>
          <p:nvPr/>
        </p:nvSpPr>
        <p:spPr>
          <a:xfrm>
            <a:off x="7291700" y="30714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4" name="Google Shape;654;p67"/>
          <p:cNvSpPr/>
          <p:nvPr/>
        </p:nvSpPr>
        <p:spPr>
          <a:xfrm>
            <a:off x="6500375" y="13847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655" name="Google Shape;655;p67"/>
          <p:cNvSpPr/>
          <p:nvPr/>
        </p:nvSpPr>
        <p:spPr>
          <a:xfrm>
            <a:off x="6500375" y="26556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68"/>
          <p:cNvPicPr preferRelativeResize="0"/>
          <p:nvPr/>
        </p:nvPicPr>
        <p:blipFill>
          <a:blip r:embed="rId3">
            <a:alphaModFix/>
          </a:blip>
          <a:stretch>
            <a:fillRect/>
          </a:stretch>
        </p:blipFill>
        <p:spPr>
          <a:xfrm>
            <a:off x="2140689" y="70677"/>
            <a:ext cx="4728826" cy="4602700"/>
          </a:xfrm>
          <a:prstGeom prst="rect">
            <a:avLst/>
          </a:prstGeom>
          <a:noFill/>
          <a:ln>
            <a:noFill/>
          </a:ln>
        </p:spPr>
      </p:pic>
      <p:sp>
        <p:nvSpPr>
          <p:cNvPr id="661" name="Google Shape;66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62" name="Google Shape;662;p6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63" name="Google Shape;663;p6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64" name="Google Shape;664;p68"/>
          <p:cNvSpPr txBox="1"/>
          <p:nvPr/>
        </p:nvSpPr>
        <p:spPr>
          <a:xfrm>
            <a:off x="962513" y="40671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5" name="Google Shape;665;p68"/>
          <p:cNvSpPr/>
          <p:nvPr/>
        </p:nvSpPr>
        <p:spPr>
          <a:xfrm>
            <a:off x="224425" y="1969375"/>
            <a:ext cx="2244600" cy="2640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Upper arm assembly to the Forearm assembly. Wrap the wires with cloth fabric. Wires need to go thru the hole pointed by arrow 1 to the slot pointed by arrow 2. Wires need to follow the blue line. </a:t>
            </a:r>
            <a:endParaRPr sz="1200">
              <a:solidFill>
                <a:srgbClr val="29647D"/>
              </a:solidFill>
            </a:endParaRPr>
          </a:p>
          <a:p>
            <a:pPr indent="0" lvl="0" marL="0" rtl="0" algn="l">
              <a:spcBef>
                <a:spcPts val="0"/>
              </a:spcBef>
              <a:spcAft>
                <a:spcPts val="0"/>
              </a:spcAft>
              <a:buNone/>
            </a:pPr>
            <a:r>
              <a:rPr lang="hr" sz="1200">
                <a:solidFill>
                  <a:srgbClr val="29647D"/>
                </a:solidFill>
              </a:rPr>
              <a:t>*Note that you need to pull wires from J3 limit switch and J3 stepper thru the same slot!</a:t>
            </a:r>
            <a:endParaRPr sz="1200">
              <a:solidFill>
                <a:srgbClr val="29647D"/>
              </a:solidFill>
            </a:endParaRPr>
          </a:p>
        </p:txBody>
      </p:sp>
      <p:cxnSp>
        <p:nvCxnSpPr>
          <p:cNvPr id="666" name="Google Shape;666;p68"/>
          <p:cNvCxnSpPr/>
          <p:nvPr/>
        </p:nvCxnSpPr>
        <p:spPr>
          <a:xfrm rot="10800000">
            <a:off x="6032350" y="1149350"/>
            <a:ext cx="1757100" cy="319500"/>
          </a:xfrm>
          <a:prstGeom prst="straightConnector1">
            <a:avLst/>
          </a:prstGeom>
          <a:noFill/>
          <a:ln cap="flat" cmpd="sng" w="9525">
            <a:solidFill>
              <a:srgbClr val="29647D"/>
            </a:solidFill>
            <a:prstDash val="solid"/>
            <a:round/>
            <a:headEnd len="med" w="med" type="none"/>
            <a:tailEnd len="med" w="med" type="triangle"/>
          </a:ln>
        </p:spPr>
      </p:cxnSp>
      <p:cxnSp>
        <p:nvCxnSpPr>
          <p:cNvPr id="667" name="Google Shape;667;p68"/>
          <p:cNvCxnSpPr/>
          <p:nvPr/>
        </p:nvCxnSpPr>
        <p:spPr>
          <a:xfrm rot="10800000">
            <a:off x="6404950" y="2459225"/>
            <a:ext cx="1150200" cy="106500"/>
          </a:xfrm>
          <a:prstGeom prst="straightConnector1">
            <a:avLst/>
          </a:prstGeom>
          <a:noFill/>
          <a:ln cap="flat" cmpd="sng" w="9525">
            <a:solidFill>
              <a:srgbClr val="29647D"/>
            </a:solidFill>
            <a:prstDash val="solid"/>
            <a:round/>
            <a:headEnd len="med" w="med" type="none"/>
            <a:tailEnd len="med" w="med" type="triangle"/>
          </a:ln>
        </p:spPr>
      </p:cxnSp>
      <p:cxnSp>
        <p:nvCxnSpPr>
          <p:cNvPr id="668" name="Google Shape;668;p68"/>
          <p:cNvCxnSpPr/>
          <p:nvPr/>
        </p:nvCxnSpPr>
        <p:spPr>
          <a:xfrm flipH="1">
            <a:off x="6096225" y="1468850"/>
            <a:ext cx="21300" cy="852000"/>
          </a:xfrm>
          <a:prstGeom prst="straightConnector1">
            <a:avLst/>
          </a:prstGeom>
          <a:noFill/>
          <a:ln cap="flat" cmpd="sng" w="114300">
            <a:solidFill>
              <a:srgbClr val="29647D"/>
            </a:solidFill>
            <a:prstDash val="solid"/>
            <a:round/>
            <a:headEnd len="med" w="med" type="none"/>
            <a:tailEnd len="med" w="med" type="none"/>
          </a:ln>
        </p:spPr>
      </p:cxnSp>
      <p:sp>
        <p:nvSpPr>
          <p:cNvPr id="669" name="Google Shape;669;p68"/>
          <p:cNvSpPr txBox="1"/>
          <p:nvPr/>
        </p:nvSpPr>
        <p:spPr>
          <a:xfrm>
            <a:off x="7832025" y="1394325"/>
            <a:ext cx="372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670" name="Google Shape;670;p68"/>
          <p:cNvSpPr txBox="1"/>
          <p:nvPr/>
        </p:nvSpPr>
        <p:spPr>
          <a:xfrm>
            <a:off x="7622350" y="2409125"/>
            <a:ext cx="372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b="1">
              <a:solidFill>
                <a:srgbClr val="29647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76" name="Google Shape;676;p6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77" name="Google Shape;677;p6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678" name="Google Shape;678;p69"/>
          <p:cNvPicPr preferRelativeResize="0"/>
          <p:nvPr/>
        </p:nvPicPr>
        <p:blipFill>
          <a:blip r:embed="rId3">
            <a:alphaModFix/>
          </a:blip>
          <a:stretch>
            <a:fillRect/>
          </a:stretch>
        </p:blipFill>
        <p:spPr>
          <a:xfrm>
            <a:off x="2285013" y="684013"/>
            <a:ext cx="4440170" cy="3775474"/>
          </a:xfrm>
          <a:prstGeom prst="rect">
            <a:avLst/>
          </a:prstGeom>
          <a:noFill/>
          <a:ln>
            <a:noFill/>
          </a:ln>
        </p:spPr>
      </p:pic>
      <p:sp>
        <p:nvSpPr>
          <p:cNvPr id="679" name="Google Shape;679;p69"/>
          <p:cNvSpPr txBox="1"/>
          <p:nvPr/>
        </p:nvSpPr>
        <p:spPr>
          <a:xfrm>
            <a:off x="7565625" y="34975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0" name="Google Shape;680;p69"/>
          <p:cNvSpPr/>
          <p:nvPr/>
        </p:nvSpPr>
        <p:spPr>
          <a:xfrm>
            <a:off x="6774300" y="1810800"/>
            <a:ext cx="2244600" cy="70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Upper_arm_wires_cover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12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81" name="Google Shape;681;p69"/>
          <p:cNvSpPr/>
          <p:nvPr/>
        </p:nvSpPr>
        <p:spPr>
          <a:xfrm>
            <a:off x="6774300" y="30817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Enclose the wires by upper arm wires cover. Make sure the wires are tight. Assembled part on next page</a:t>
            </a:r>
            <a:endParaRPr sz="1200">
              <a:solidFill>
                <a:srgbClr val="29647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0"/>
          <p:cNvPicPr preferRelativeResize="0"/>
          <p:nvPr/>
        </p:nvPicPr>
        <p:blipFill>
          <a:blip r:embed="rId3">
            <a:alphaModFix/>
          </a:blip>
          <a:stretch>
            <a:fillRect/>
          </a:stretch>
        </p:blipFill>
        <p:spPr>
          <a:xfrm>
            <a:off x="1402375" y="172425"/>
            <a:ext cx="3957890" cy="4555202"/>
          </a:xfrm>
          <a:prstGeom prst="rect">
            <a:avLst/>
          </a:prstGeom>
          <a:noFill/>
          <a:ln>
            <a:noFill/>
          </a:ln>
        </p:spPr>
      </p:pic>
      <p:sp>
        <p:nvSpPr>
          <p:cNvPr id="687" name="Google Shape;68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88" name="Google Shape;688;p7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89" name="Google Shape;689;p7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Upper arm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690" name="Google Shape;690;p7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1" name="Google Shape;691;p70"/>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Once the wires are enclosed try to move joint 3.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692" name="Google Shape;692;p70"/>
          <p:cNvSpPr/>
          <p:nvPr/>
        </p:nvSpPr>
        <p:spPr>
          <a:xfrm>
            <a:off x="5980325" y="1471300"/>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We will attach the belt in later steps!</a:t>
            </a:r>
            <a:endParaRPr sz="1200">
              <a:solidFill>
                <a:srgbClr val="29647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698" name="Google Shape;698;p7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699" name="Google Shape;699;p71"/>
          <p:cNvSpPr txBox="1"/>
          <p:nvPr/>
        </p:nvSpPr>
        <p:spPr>
          <a:xfrm>
            <a:off x="1430250" y="2025750"/>
            <a:ext cx="64194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Shoulder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700" name="Google Shape;700;p7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5" name="Google Shape;105;p1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6" name="Google Shape;106;p18"/>
          <p:cNvSpPr txBox="1"/>
          <p:nvPr/>
        </p:nvSpPr>
        <p:spPr>
          <a:xfrm>
            <a:off x="129300" y="225100"/>
            <a:ext cx="33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hr">
                <a:solidFill>
                  <a:srgbClr val="29647D"/>
                </a:solidFill>
              </a:rPr>
              <a:t>Assembly manual</a:t>
            </a:r>
            <a:endParaRPr b="1">
              <a:solidFill>
                <a:srgbClr val="29647D"/>
              </a:solidFill>
            </a:endParaRPr>
          </a:p>
          <a:p>
            <a:pPr indent="0" lvl="0" marL="0" rtl="0" algn="l">
              <a:spcBef>
                <a:spcPts val="0"/>
              </a:spcBef>
              <a:spcAft>
                <a:spcPts val="0"/>
              </a:spcAft>
              <a:buClr>
                <a:schemeClr val="dk1"/>
              </a:buClr>
              <a:buSzPts val="1100"/>
              <a:buFont typeface="Arial"/>
              <a:buNone/>
            </a:pPr>
            <a:r>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107" name="Google Shape;107;p18"/>
          <p:cNvSpPr txBox="1"/>
          <p:nvPr/>
        </p:nvSpPr>
        <p:spPr>
          <a:xfrm>
            <a:off x="227400" y="880075"/>
            <a:ext cx="4344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All screws shown are same size and only for reference. For correct size read the instructions stated on the page what screw to use. Some parts are not show; mostly bearings, small </a:t>
            </a:r>
            <a:r>
              <a:rPr lang="hr" sz="1200">
                <a:solidFill>
                  <a:srgbClr val="29647D"/>
                </a:solidFill>
              </a:rPr>
              <a:t>screws and</a:t>
            </a:r>
            <a:r>
              <a:rPr lang="hr" sz="1200">
                <a:solidFill>
                  <a:srgbClr val="29647D"/>
                </a:solidFill>
              </a:rPr>
              <a:t> belts but are referenced on the page of the building instructions.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This document only shows assembly manual, all other files like BOM, printing table, STL files can be </a:t>
            </a:r>
            <a:r>
              <a:rPr lang="hr" sz="1200">
                <a:solidFill>
                  <a:srgbClr val="29647D"/>
                </a:solidFill>
              </a:rPr>
              <a:t>found on GitHub page of the project.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All parts should be printed with PETG material. Reference printing table for optimal infills and printing settings.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Wires are not shown but detailed instructions are given on how to route the wires.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Belts are not shown but detailed instructions are given on how to attach them correctly.</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8" name="Google Shape;108;p18"/>
          <p:cNvSpPr/>
          <p:nvPr/>
        </p:nvSpPr>
        <p:spPr>
          <a:xfrm>
            <a:off x="5191675" y="9561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shows what parts you will need on this page.</a:t>
            </a:r>
            <a:endParaRPr sz="1200">
              <a:solidFill>
                <a:srgbClr val="29647D"/>
              </a:solidFill>
            </a:endParaRPr>
          </a:p>
        </p:txBody>
      </p:sp>
      <p:sp>
        <p:nvSpPr>
          <p:cNvPr id="109" name="Google Shape;109;p18"/>
          <p:cNvSpPr/>
          <p:nvPr/>
        </p:nvSpPr>
        <p:spPr>
          <a:xfrm>
            <a:off x="5191675" y="22270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 building instructions.</a:t>
            </a:r>
            <a:endParaRPr sz="1200">
              <a:solidFill>
                <a:srgbClr val="29647D"/>
              </a:solidFill>
            </a:endParaRPr>
          </a:p>
        </p:txBody>
      </p:sp>
      <p:sp>
        <p:nvSpPr>
          <p:cNvPr id="110" name="Google Shape;110;p18"/>
          <p:cNvSpPr/>
          <p:nvPr/>
        </p:nvSpPr>
        <p:spPr>
          <a:xfrm>
            <a:off x="5229975" y="3543525"/>
            <a:ext cx="2244600" cy="10119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window shows tips and notes. </a:t>
            </a:r>
            <a:endParaRPr sz="1200">
              <a:solidFill>
                <a:srgbClr val="29647D"/>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06" name="Google Shape;706;p7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07" name="Google Shape;707;p7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08" name="Google Shape;708;p72"/>
          <p:cNvPicPr preferRelativeResize="0"/>
          <p:nvPr/>
        </p:nvPicPr>
        <p:blipFill>
          <a:blip r:embed="rId3">
            <a:alphaModFix/>
          </a:blip>
          <a:stretch>
            <a:fillRect/>
          </a:stretch>
        </p:blipFill>
        <p:spPr>
          <a:xfrm>
            <a:off x="152400" y="993100"/>
            <a:ext cx="8839200" cy="3085463"/>
          </a:xfrm>
          <a:prstGeom prst="rect">
            <a:avLst/>
          </a:prstGeom>
          <a:noFill/>
          <a:ln>
            <a:noFill/>
          </a:ln>
        </p:spPr>
      </p:pic>
      <p:sp>
        <p:nvSpPr>
          <p:cNvPr id="709" name="Google Shape;709;p72"/>
          <p:cNvSpPr txBox="1"/>
          <p:nvPr/>
        </p:nvSpPr>
        <p:spPr>
          <a:xfrm>
            <a:off x="4780800" y="2679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0" name="Google Shape;710;p72"/>
          <p:cNvSpPr/>
          <p:nvPr/>
        </p:nvSpPr>
        <p:spPr>
          <a:xfrm>
            <a:off x="3205775" y="225100"/>
            <a:ext cx="2244600" cy="115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J1_turret_motor_holder</a:t>
            </a:r>
            <a:endParaRPr sz="1200">
              <a:solidFill>
                <a:srgbClr val="29647D"/>
              </a:solidFill>
            </a:endParaRPr>
          </a:p>
          <a:p>
            <a:pPr indent="0" lvl="0" marL="0" rtl="0" algn="l">
              <a:spcBef>
                <a:spcPts val="0"/>
              </a:spcBef>
              <a:spcAft>
                <a:spcPts val="0"/>
              </a:spcAft>
              <a:buNone/>
            </a:pPr>
            <a:r>
              <a:rPr lang="hr" sz="1200">
                <a:solidFill>
                  <a:srgbClr val="29647D"/>
                </a:solidFill>
              </a:rPr>
              <a:t>Stepper 3</a:t>
            </a:r>
            <a:endParaRPr sz="1200">
              <a:solidFill>
                <a:srgbClr val="29647D"/>
              </a:solidFill>
            </a:endParaRPr>
          </a:p>
          <a:p>
            <a:pPr indent="0" lvl="0" marL="0" rtl="0" algn="l">
              <a:spcBef>
                <a:spcPts val="0"/>
              </a:spcBef>
              <a:spcAft>
                <a:spcPts val="0"/>
              </a:spcAft>
              <a:buNone/>
            </a:pPr>
            <a:r>
              <a:rPr lang="hr" sz="1200">
                <a:solidFill>
                  <a:srgbClr val="29647D"/>
                </a:solidFill>
              </a:rPr>
              <a:t>Gearbox 20:1</a:t>
            </a:r>
            <a:endParaRPr sz="1200">
              <a:solidFill>
                <a:srgbClr val="29647D"/>
              </a:solidFill>
            </a:endParaRPr>
          </a:p>
          <a:p>
            <a:pPr indent="0" lvl="0" marL="0" rtl="0" algn="l">
              <a:spcBef>
                <a:spcPts val="0"/>
              </a:spcBef>
              <a:spcAft>
                <a:spcPts val="0"/>
              </a:spcAft>
              <a:buNone/>
            </a:pPr>
            <a:r>
              <a:rPr lang="hr" sz="1200">
                <a:solidFill>
                  <a:srgbClr val="29647D"/>
                </a:solidFill>
              </a:rPr>
              <a:t>4 x M3 8 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16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711" name="Google Shape;711;p72"/>
          <p:cNvSpPr/>
          <p:nvPr/>
        </p:nvSpPr>
        <p:spPr>
          <a:xfrm>
            <a:off x="3532950" y="37324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First attach the stepper to </a:t>
            </a:r>
            <a:r>
              <a:rPr lang="hr" sz="1200">
                <a:solidFill>
                  <a:srgbClr val="29647D"/>
                </a:solidFill>
              </a:rPr>
              <a:t>the gearbox. After that attach turret holder to the gearbox.Assembled part is on the next page.</a:t>
            </a:r>
            <a:endParaRPr sz="1200">
              <a:solidFill>
                <a:srgbClr val="29647D"/>
              </a:solidFill>
            </a:endParaRPr>
          </a:p>
        </p:txBody>
      </p:sp>
      <p:sp>
        <p:nvSpPr>
          <p:cNvPr id="712" name="Google Shape;712;p72"/>
          <p:cNvSpPr txBox="1"/>
          <p:nvPr/>
        </p:nvSpPr>
        <p:spPr>
          <a:xfrm>
            <a:off x="5841100" y="4008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M3 8 mm</a:t>
            </a:r>
            <a:endParaRPr b="1">
              <a:solidFill>
                <a:srgbClr val="29647D"/>
              </a:solidFill>
            </a:endParaRPr>
          </a:p>
          <a:p>
            <a:pPr indent="0" lvl="0" marL="0" rtl="0" algn="l">
              <a:spcBef>
                <a:spcPts val="0"/>
              </a:spcBef>
              <a:spcAft>
                <a:spcPts val="0"/>
              </a:spcAft>
              <a:buNone/>
            </a:pPr>
            <a:r>
              <a:t/>
            </a:r>
            <a:endParaRPr/>
          </a:p>
        </p:txBody>
      </p:sp>
      <p:cxnSp>
        <p:nvCxnSpPr>
          <p:cNvPr id="713" name="Google Shape;713;p72"/>
          <p:cNvCxnSpPr/>
          <p:nvPr/>
        </p:nvCxnSpPr>
        <p:spPr>
          <a:xfrm rot="10800000">
            <a:off x="6523425" y="3269675"/>
            <a:ext cx="292200" cy="851100"/>
          </a:xfrm>
          <a:prstGeom prst="straightConnector1">
            <a:avLst/>
          </a:prstGeom>
          <a:noFill/>
          <a:ln cap="flat" cmpd="sng" w="9525">
            <a:solidFill>
              <a:srgbClr val="29647D"/>
            </a:solidFill>
            <a:prstDash val="solid"/>
            <a:round/>
            <a:headEnd len="med" w="med" type="none"/>
            <a:tailEnd len="med" w="med" type="triangle"/>
          </a:ln>
        </p:spPr>
      </p:cxnSp>
      <p:sp>
        <p:nvSpPr>
          <p:cNvPr id="714" name="Google Shape;714;p72"/>
          <p:cNvSpPr txBox="1"/>
          <p:nvPr/>
        </p:nvSpPr>
        <p:spPr>
          <a:xfrm>
            <a:off x="5645775" y="7797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a:t>
            </a:r>
            <a:r>
              <a:rPr b="1" lang="hr">
                <a:solidFill>
                  <a:srgbClr val="29647D"/>
                </a:solidFill>
              </a:rPr>
              <a:t> x M4 16 mm</a:t>
            </a:r>
            <a:endParaRPr b="1">
              <a:solidFill>
                <a:srgbClr val="29647D"/>
              </a:solidFill>
            </a:endParaRPr>
          </a:p>
          <a:p>
            <a:pPr indent="0" lvl="0" marL="0" rtl="0" algn="l">
              <a:spcBef>
                <a:spcPts val="0"/>
              </a:spcBef>
              <a:spcAft>
                <a:spcPts val="0"/>
              </a:spcAft>
              <a:buNone/>
            </a:pPr>
            <a:r>
              <a:t/>
            </a:r>
            <a:endParaRPr/>
          </a:p>
        </p:txBody>
      </p:sp>
      <p:cxnSp>
        <p:nvCxnSpPr>
          <p:cNvPr id="715" name="Google Shape;715;p72"/>
          <p:cNvCxnSpPr/>
          <p:nvPr/>
        </p:nvCxnSpPr>
        <p:spPr>
          <a:xfrm>
            <a:off x="6455825" y="1294750"/>
            <a:ext cx="1562700" cy="6138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21" name="Google Shape;721;p7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22" name="Google Shape;722;p7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23" name="Google Shape;723;p73"/>
          <p:cNvPicPr preferRelativeResize="0"/>
          <p:nvPr/>
        </p:nvPicPr>
        <p:blipFill>
          <a:blip r:embed="rId3">
            <a:alphaModFix/>
          </a:blip>
          <a:stretch>
            <a:fillRect/>
          </a:stretch>
        </p:blipFill>
        <p:spPr>
          <a:xfrm>
            <a:off x="1273738" y="896875"/>
            <a:ext cx="5737718" cy="3714500"/>
          </a:xfrm>
          <a:prstGeom prst="rect">
            <a:avLst/>
          </a:prstGeom>
          <a:noFill/>
          <a:ln>
            <a:noFill/>
          </a:ln>
        </p:spPr>
      </p:pic>
      <p:sp>
        <p:nvSpPr>
          <p:cNvPr id="724" name="Google Shape;724;p73"/>
          <p:cNvSpPr txBox="1"/>
          <p:nvPr/>
        </p:nvSpPr>
        <p:spPr>
          <a:xfrm>
            <a:off x="6888425" y="318227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5" name="Google Shape;725;p73"/>
          <p:cNvSpPr/>
          <p:nvPr/>
        </p:nvSpPr>
        <p:spPr>
          <a:xfrm>
            <a:off x="6654150" y="3182275"/>
            <a:ext cx="2244600" cy="9534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wires need to be positioned like this</a:t>
            </a:r>
            <a:endParaRPr sz="1200">
              <a:solidFill>
                <a:srgbClr val="29647D"/>
              </a:solidFill>
            </a:endParaRPr>
          </a:p>
        </p:txBody>
      </p:sp>
      <p:cxnSp>
        <p:nvCxnSpPr>
          <p:cNvPr id="726" name="Google Shape;726;p73"/>
          <p:cNvCxnSpPr>
            <a:stCxn id="725" idx="0"/>
          </p:cNvCxnSpPr>
          <p:nvPr/>
        </p:nvCxnSpPr>
        <p:spPr>
          <a:xfrm rot="10800000">
            <a:off x="6926850" y="2288875"/>
            <a:ext cx="849600" cy="8934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32" name="Google Shape;732;p7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33" name="Google Shape;733;p7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34" name="Google Shape;734;p74"/>
          <p:cNvPicPr preferRelativeResize="0"/>
          <p:nvPr/>
        </p:nvPicPr>
        <p:blipFill>
          <a:blip r:embed="rId3">
            <a:alphaModFix/>
          </a:blip>
          <a:stretch>
            <a:fillRect/>
          </a:stretch>
        </p:blipFill>
        <p:spPr>
          <a:xfrm>
            <a:off x="437200" y="684013"/>
            <a:ext cx="3997800" cy="3775476"/>
          </a:xfrm>
          <a:prstGeom prst="rect">
            <a:avLst/>
          </a:prstGeom>
          <a:noFill/>
          <a:ln>
            <a:noFill/>
          </a:ln>
        </p:spPr>
      </p:pic>
      <p:sp>
        <p:nvSpPr>
          <p:cNvPr id="735" name="Google Shape;735;p74"/>
          <p:cNvSpPr txBox="1"/>
          <p:nvPr/>
        </p:nvSpPr>
        <p:spPr>
          <a:xfrm>
            <a:off x="5884075" y="30257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6" name="Google Shape;736;p74"/>
          <p:cNvSpPr/>
          <p:nvPr/>
        </p:nvSpPr>
        <p:spPr>
          <a:xfrm>
            <a:off x="5092750" y="13390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Shaft coupler</a:t>
            </a:r>
            <a:endParaRPr sz="1200">
              <a:solidFill>
                <a:srgbClr val="29647D"/>
              </a:solidFill>
            </a:endParaRPr>
          </a:p>
          <a:p>
            <a:pPr indent="0" lvl="0" marL="0" rtl="0" algn="l">
              <a:spcBef>
                <a:spcPts val="0"/>
              </a:spcBef>
              <a:spcAft>
                <a:spcPts val="0"/>
              </a:spcAft>
              <a:buNone/>
            </a:pPr>
            <a:r>
              <a:rPr lang="hr" sz="1200">
                <a:solidFill>
                  <a:srgbClr val="29647D"/>
                </a:solidFill>
              </a:rPr>
              <a:t>4 x M4 16 mm</a:t>
            </a:r>
            <a:endParaRPr sz="1200">
              <a:solidFill>
                <a:srgbClr val="29647D"/>
              </a:solidFill>
            </a:endParaRPr>
          </a:p>
        </p:txBody>
      </p:sp>
      <p:sp>
        <p:nvSpPr>
          <p:cNvPr id="737" name="Google Shape;737;p74"/>
          <p:cNvSpPr txBox="1"/>
          <p:nvPr/>
        </p:nvSpPr>
        <p:spPr>
          <a:xfrm>
            <a:off x="2474100" y="4315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4 x M4 16 mm</a:t>
            </a:r>
            <a:endParaRPr b="1">
              <a:solidFill>
                <a:srgbClr val="29647D"/>
              </a:solidFill>
            </a:endParaRPr>
          </a:p>
        </p:txBody>
      </p:sp>
      <p:cxnSp>
        <p:nvCxnSpPr>
          <p:cNvPr id="738" name="Google Shape;738;p74"/>
          <p:cNvCxnSpPr>
            <a:stCxn id="737" idx="1"/>
          </p:cNvCxnSpPr>
          <p:nvPr/>
        </p:nvCxnSpPr>
        <p:spPr>
          <a:xfrm rot="10800000">
            <a:off x="1535700" y="4326800"/>
            <a:ext cx="938400" cy="189000"/>
          </a:xfrm>
          <a:prstGeom prst="straightConnector1">
            <a:avLst/>
          </a:prstGeom>
          <a:noFill/>
          <a:ln cap="flat" cmpd="sng" w="9525">
            <a:solidFill>
              <a:srgbClr val="29647D"/>
            </a:solidFill>
            <a:prstDash val="solid"/>
            <a:round/>
            <a:headEnd len="med" w="med" type="none"/>
            <a:tailEnd len="med" w="med" type="triangle"/>
          </a:ln>
        </p:spPr>
      </p:cxnSp>
      <p:sp>
        <p:nvSpPr>
          <p:cNvPr id="739" name="Google Shape;739;p74"/>
          <p:cNvSpPr/>
          <p:nvPr/>
        </p:nvSpPr>
        <p:spPr>
          <a:xfrm>
            <a:off x="5128300" y="25717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Note the position of the hole marked with 1. It is important for it to be positioned </a:t>
            </a:r>
            <a:r>
              <a:rPr lang="hr" sz="1200">
                <a:solidFill>
                  <a:srgbClr val="29647D"/>
                </a:solidFill>
              </a:rPr>
              <a:t>this</a:t>
            </a:r>
            <a:r>
              <a:rPr lang="hr" sz="1200">
                <a:solidFill>
                  <a:srgbClr val="29647D"/>
                </a:solidFill>
              </a:rPr>
              <a:t> way for easier screw tightening. </a:t>
            </a:r>
            <a:endParaRPr sz="1200">
              <a:solidFill>
                <a:srgbClr val="29647D"/>
              </a:solidFill>
            </a:endParaRPr>
          </a:p>
        </p:txBody>
      </p:sp>
      <p:cxnSp>
        <p:nvCxnSpPr>
          <p:cNvPr id="740" name="Google Shape;740;p74"/>
          <p:cNvCxnSpPr/>
          <p:nvPr/>
        </p:nvCxnSpPr>
        <p:spPr>
          <a:xfrm flipH="1">
            <a:off x="1688225" y="3865000"/>
            <a:ext cx="1781100" cy="90600"/>
          </a:xfrm>
          <a:prstGeom prst="straightConnector1">
            <a:avLst/>
          </a:prstGeom>
          <a:noFill/>
          <a:ln cap="flat" cmpd="sng" w="9525">
            <a:solidFill>
              <a:srgbClr val="29647D"/>
            </a:solidFill>
            <a:prstDash val="solid"/>
            <a:round/>
            <a:headEnd len="med" w="med" type="none"/>
            <a:tailEnd len="med" w="med" type="triangle"/>
          </a:ln>
        </p:spPr>
      </p:cxnSp>
      <p:sp>
        <p:nvSpPr>
          <p:cNvPr id="741" name="Google Shape;741;p74"/>
          <p:cNvSpPr txBox="1"/>
          <p:nvPr/>
        </p:nvSpPr>
        <p:spPr>
          <a:xfrm>
            <a:off x="3362175" y="3749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47" name="Google Shape;747;p7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48" name="Google Shape;748;p7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49" name="Google Shape;749;p75"/>
          <p:cNvPicPr preferRelativeResize="0"/>
          <p:nvPr/>
        </p:nvPicPr>
        <p:blipFill>
          <a:blip r:embed="rId3">
            <a:alphaModFix/>
          </a:blip>
          <a:stretch>
            <a:fillRect/>
          </a:stretch>
        </p:blipFill>
        <p:spPr>
          <a:xfrm>
            <a:off x="2071150" y="225100"/>
            <a:ext cx="3977228" cy="4445469"/>
          </a:xfrm>
          <a:prstGeom prst="rect">
            <a:avLst/>
          </a:prstGeom>
          <a:noFill/>
          <a:ln>
            <a:noFill/>
          </a:ln>
        </p:spPr>
      </p:pic>
      <p:sp>
        <p:nvSpPr>
          <p:cNvPr id="750" name="Google Shape;750;p75"/>
          <p:cNvSpPr txBox="1"/>
          <p:nvPr/>
        </p:nvSpPr>
        <p:spPr>
          <a:xfrm>
            <a:off x="715472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1" name="Google Shape;751;p75"/>
          <p:cNvSpPr/>
          <p:nvPr/>
        </p:nvSpPr>
        <p:spPr>
          <a:xfrm>
            <a:off x="6363400" y="1489425"/>
            <a:ext cx="2244600" cy="2223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Gearbox has a hole (keyway) where key should be going. Since we are not using keys make sure that the screw of shaft coupler goes in the keyway! Use threadlocker here!</a:t>
            </a:r>
            <a:endParaRPr sz="1200">
              <a:solidFill>
                <a:srgbClr val="29647D"/>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57" name="Google Shape;757;p7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58" name="Google Shape;758;p7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59" name="Google Shape;759;p76"/>
          <p:cNvPicPr preferRelativeResize="0"/>
          <p:nvPr/>
        </p:nvPicPr>
        <p:blipFill>
          <a:blip r:embed="rId3">
            <a:alphaModFix/>
          </a:blip>
          <a:stretch>
            <a:fillRect/>
          </a:stretch>
        </p:blipFill>
        <p:spPr>
          <a:xfrm>
            <a:off x="288000" y="840701"/>
            <a:ext cx="4368105" cy="3775473"/>
          </a:xfrm>
          <a:prstGeom prst="rect">
            <a:avLst/>
          </a:prstGeom>
          <a:noFill/>
          <a:ln>
            <a:noFill/>
          </a:ln>
        </p:spPr>
      </p:pic>
      <p:sp>
        <p:nvSpPr>
          <p:cNvPr id="760" name="Google Shape;760;p76"/>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J1_turret</a:t>
            </a:r>
            <a:endParaRPr sz="1200">
              <a:solidFill>
                <a:srgbClr val="29647D"/>
              </a:solidFill>
            </a:endParaRPr>
          </a:p>
          <a:p>
            <a:pPr indent="0" lvl="0" marL="0" rtl="0" algn="l">
              <a:spcBef>
                <a:spcPts val="0"/>
              </a:spcBef>
              <a:spcAft>
                <a:spcPts val="0"/>
              </a:spcAft>
              <a:buNone/>
            </a:pPr>
            <a:r>
              <a:rPr lang="hr" sz="1200">
                <a:solidFill>
                  <a:srgbClr val="29647D"/>
                </a:solidFill>
              </a:rPr>
              <a:t>J1_rotation_shaft</a:t>
            </a:r>
            <a:endParaRPr sz="1200">
              <a:solidFill>
                <a:srgbClr val="29647D"/>
              </a:solidFill>
            </a:endParaRPr>
          </a:p>
          <a:p>
            <a:pPr indent="0" lvl="0" marL="0" rtl="0" algn="l">
              <a:spcBef>
                <a:spcPts val="0"/>
              </a:spcBef>
              <a:spcAft>
                <a:spcPts val="0"/>
              </a:spcAft>
              <a:buNone/>
            </a:pPr>
            <a:r>
              <a:rPr lang="hr" sz="1200">
                <a:solidFill>
                  <a:srgbClr val="29647D"/>
                </a:solidFill>
              </a:rPr>
              <a:t>6 x M4 16 mm</a:t>
            </a:r>
            <a:endParaRPr sz="1200">
              <a:solidFill>
                <a:srgbClr val="29647D"/>
              </a:solidFill>
            </a:endParaRPr>
          </a:p>
          <a:p>
            <a:pPr indent="0" lvl="0" marL="0" rtl="0" algn="l">
              <a:spcBef>
                <a:spcPts val="0"/>
              </a:spcBef>
              <a:spcAft>
                <a:spcPts val="0"/>
              </a:spcAft>
              <a:buNone/>
            </a:pPr>
            <a:r>
              <a:rPr lang="hr" sz="1200">
                <a:solidFill>
                  <a:srgbClr val="29647D"/>
                </a:solidFill>
              </a:rPr>
              <a:t>1 x M4 14 mm</a:t>
            </a:r>
            <a:endParaRPr sz="1200">
              <a:solidFill>
                <a:srgbClr val="29647D"/>
              </a:solidFill>
            </a:endParaRPr>
          </a:p>
        </p:txBody>
      </p:sp>
      <p:sp>
        <p:nvSpPr>
          <p:cNvPr id="761" name="Google Shape;761;p7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2" name="Google Shape;762;p76"/>
          <p:cNvSpPr/>
          <p:nvPr/>
        </p:nvSpPr>
        <p:spPr>
          <a:xfrm>
            <a:off x="5876450" y="2701250"/>
            <a:ext cx="2244600" cy="1146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M4 </a:t>
            </a:r>
            <a:r>
              <a:rPr lang="hr" sz="1200">
                <a:solidFill>
                  <a:srgbClr val="29647D"/>
                </a:solidFill>
              </a:rPr>
              <a:t>14mm</a:t>
            </a:r>
            <a:r>
              <a:rPr lang="hr" sz="1200">
                <a:solidFill>
                  <a:srgbClr val="29647D"/>
                </a:solidFill>
              </a:rPr>
              <a:t> screw is used to home J1. It needs to be peeking out a little on the bottom side after you screw it in. Do not screw it in all the way!</a:t>
            </a:r>
            <a:endParaRPr sz="1200">
              <a:solidFill>
                <a:srgbClr val="29647D"/>
              </a:solidFill>
            </a:endParaRPr>
          </a:p>
        </p:txBody>
      </p:sp>
      <p:cxnSp>
        <p:nvCxnSpPr>
          <p:cNvPr id="763" name="Google Shape;763;p76"/>
          <p:cNvCxnSpPr/>
          <p:nvPr/>
        </p:nvCxnSpPr>
        <p:spPr>
          <a:xfrm flipH="1">
            <a:off x="3335700" y="835025"/>
            <a:ext cx="1087500" cy="518700"/>
          </a:xfrm>
          <a:prstGeom prst="straightConnector1">
            <a:avLst/>
          </a:prstGeom>
          <a:noFill/>
          <a:ln cap="flat" cmpd="sng" w="9525">
            <a:solidFill>
              <a:srgbClr val="29647D"/>
            </a:solidFill>
            <a:prstDash val="solid"/>
            <a:round/>
            <a:headEnd len="med" w="med" type="none"/>
            <a:tailEnd len="med" w="med" type="triangle"/>
          </a:ln>
        </p:spPr>
      </p:cxnSp>
      <p:sp>
        <p:nvSpPr>
          <p:cNvPr id="764" name="Google Shape;764;p76"/>
          <p:cNvSpPr txBox="1"/>
          <p:nvPr/>
        </p:nvSpPr>
        <p:spPr>
          <a:xfrm>
            <a:off x="4423200" y="5926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14 mm - used for homing J1</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70" name="Google Shape;770;p7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71" name="Google Shape;771;p7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72" name="Google Shape;772;p77"/>
          <p:cNvPicPr preferRelativeResize="0"/>
          <p:nvPr/>
        </p:nvPicPr>
        <p:blipFill>
          <a:blip r:embed="rId3">
            <a:alphaModFix/>
          </a:blip>
          <a:stretch>
            <a:fillRect/>
          </a:stretch>
        </p:blipFill>
        <p:spPr>
          <a:xfrm>
            <a:off x="801900" y="840700"/>
            <a:ext cx="4710003" cy="3714499"/>
          </a:xfrm>
          <a:prstGeom prst="rect">
            <a:avLst/>
          </a:prstGeom>
          <a:noFill/>
          <a:ln>
            <a:noFill/>
          </a:ln>
        </p:spPr>
      </p:pic>
      <p:sp>
        <p:nvSpPr>
          <p:cNvPr id="773" name="Google Shape;773;p7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4" name="Google Shape;774;p77"/>
          <p:cNvSpPr/>
          <p:nvPr/>
        </p:nvSpPr>
        <p:spPr>
          <a:xfrm>
            <a:off x="5876450" y="1035488"/>
            <a:ext cx="2244600" cy="140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Stepper 3</a:t>
            </a:r>
            <a:endParaRPr sz="1200">
              <a:solidFill>
                <a:srgbClr val="29647D"/>
              </a:solidFill>
            </a:endParaRPr>
          </a:p>
          <a:p>
            <a:pPr indent="0" lvl="0" marL="0" rtl="0" algn="l">
              <a:spcBef>
                <a:spcPts val="0"/>
              </a:spcBef>
              <a:spcAft>
                <a:spcPts val="0"/>
              </a:spcAft>
              <a:buNone/>
            </a:pPr>
            <a:r>
              <a:rPr lang="hr" sz="1200">
                <a:solidFill>
                  <a:srgbClr val="29647D"/>
                </a:solidFill>
              </a:rPr>
              <a:t>Limit switch</a:t>
            </a:r>
            <a:endParaRPr sz="1200">
              <a:solidFill>
                <a:srgbClr val="29647D"/>
              </a:solidFill>
            </a:endParaRPr>
          </a:p>
          <a:p>
            <a:pPr indent="0" lvl="0" marL="0" rtl="0" algn="l">
              <a:spcBef>
                <a:spcPts val="0"/>
              </a:spcBef>
              <a:spcAft>
                <a:spcPts val="0"/>
              </a:spcAft>
              <a:buNone/>
            </a:pPr>
            <a:r>
              <a:rPr lang="hr" sz="1200">
                <a:solidFill>
                  <a:srgbClr val="29647D"/>
                </a:solidFill>
              </a:rPr>
              <a:t>J2_limit_switch_cover</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rPr lang="hr" sz="1200">
                <a:solidFill>
                  <a:srgbClr val="29647D"/>
                </a:solidFill>
              </a:rPr>
              <a:t>4 x M3 14 mm</a:t>
            </a:r>
            <a:endParaRPr sz="1200">
              <a:solidFill>
                <a:srgbClr val="29647D"/>
              </a:solidFill>
            </a:endParaRPr>
          </a:p>
          <a:p>
            <a:pPr indent="0" lvl="0" marL="0" rtl="0" algn="l">
              <a:spcBef>
                <a:spcPts val="0"/>
              </a:spcBef>
              <a:spcAft>
                <a:spcPts val="0"/>
              </a:spcAft>
              <a:buNone/>
            </a:pPr>
            <a:r>
              <a:rPr lang="hr" sz="1200">
                <a:solidFill>
                  <a:srgbClr val="29647D"/>
                </a:solidFill>
              </a:rPr>
              <a:t>2 x M2 10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775" name="Google Shape;775;p7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Before placing the lid attach limit switch with 2 M2 screws. After that pull its wires thru J1 rotation shaft.</a:t>
            </a:r>
            <a:endParaRPr sz="1200">
              <a:solidFill>
                <a:srgbClr val="29647D"/>
              </a:solidFill>
            </a:endParaRPr>
          </a:p>
        </p:txBody>
      </p:sp>
      <p:cxnSp>
        <p:nvCxnSpPr>
          <p:cNvPr id="776" name="Google Shape;776;p77"/>
          <p:cNvCxnSpPr/>
          <p:nvPr/>
        </p:nvCxnSpPr>
        <p:spPr>
          <a:xfrm flipH="1">
            <a:off x="1511550" y="616800"/>
            <a:ext cx="2182200" cy="941400"/>
          </a:xfrm>
          <a:prstGeom prst="straightConnector1">
            <a:avLst/>
          </a:prstGeom>
          <a:noFill/>
          <a:ln cap="flat" cmpd="sng" w="9525">
            <a:solidFill>
              <a:srgbClr val="29647D"/>
            </a:solidFill>
            <a:prstDash val="solid"/>
            <a:round/>
            <a:headEnd len="med" w="med" type="none"/>
            <a:tailEnd len="med" w="med" type="triangle"/>
          </a:ln>
        </p:spPr>
      </p:cxnSp>
      <p:sp>
        <p:nvSpPr>
          <p:cNvPr id="777" name="Google Shape;777;p77"/>
          <p:cNvSpPr txBox="1"/>
          <p:nvPr/>
        </p:nvSpPr>
        <p:spPr>
          <a:xfrm>
            <a:off x="3667775" y="312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Note the position of wires</a:t>
            </a:r>
            <a:endParaRPr b="1">
              <a:solidFill>
                <a:srgbClr val="29647D"/>
              </a:solidFill>
            </a:endParaRPr>
          </a:p>
          <a:p>
            <a:pPr indent="0" lvl="0" marL="0" rtl="0" algn="l">
              <a:spcBef>
                <a:spcPts val="0"/>
              </a:spcBef>
              <a:spcAft>
                <a:spcPts val="0"/>
              </a:spcAft>
              <a:buNone/>
            </a:pPr>
            <a:r>
              <a:t/>
            </a:r>
            <a:endParaRPr/>
          </a:p>
        </p:txBody>
      </p:sp>
      <p:cxnSp>
        <p:nvCxnSpPr>
          <p:cNvPr id="778" name="Google Shape;778;p77"/>
          <p:cNvCxnSpPr/>
          <p:nvPr/>
        </p:nvCxnSpPr>
        <p:spPr>
          <a:xfrm rot="10800000">
            <a:off x="3259950" y="2701150"/>
            <a:ext cx="1605900" cy="1550400"/>
          </a:xfrm>
          <a:prstGeom prst="straightConnector1">
            <a:avLst/>
          </a:prstGeom>
          <a:noFill/>
          <a:ln cap="flat" cmpd="sng" w="9525">
            <a:solidFill>
              <a:srgbClr val="29647D"/>
            </a:solidFill>
            <a:prstDash val="solid"/>
            <a:round/>
            <a:headEnd len="med" w="med" type="none"/>
            <a:tailEnd len="med" w="med" type="triangle"/>
          </a:ln>
        </p:spPr>
      </p:cxnSp>
      <p:sp>
        <p:nvSpPr>
          <p:cNvPr id="779" name="Google Shape;779;p77"/>
          <p:cNvSpPr txBox="1"/>
          <p:nvPr/>
        </p:nvSpPr>
        <p:spPr>
          <a:xfrm>
            <a:off x="4936150" y="38808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Secure limit </a:t>
            </a:r>
            <a:r>
              <a:rPr b="1" lang="hr">
                <a:solidFill>
                  <a:srgbClr val="29647D"/>
                </a:solidFill>
              </a:rPr>
              <a:t>switch</a:t>
            </a:r>
            <a:r>
              <a:rPr b="1" lang="hr">
                <a:solidFill>
                  <a:srgbClr val="29647D"/>
                </a:solidFill>
              </a:rPr>
              <a:t> with 2 M2 </a:t>
            </a:r>
            <a:r>
              <a:rPr b="1" lang="hr">
                <a:solidFill>
                  <a:srgbClr val="29647D"/>
                </a:solidFill>
              </a:rPr>
              <a:t>10mm</a:t>
            </a:r>
            <a:r>
              <a:rPr b="1" lang="hr">
                <a:solidFill>
                  <a:srgbClr val="29647D"/>
                </a:solidFill>
              </a:rPr>
              <a:t> screws.</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85" name="Google Shape;785;p7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86" name="Google Shape;786;p7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87" name="Google Shape;787;p78"/>
          <p:cNvPicPr preferRelativeResize="0"/>
          <p:nvPr/>
        </p:nvPicPr>
        <p:blipFill>
          <a:blip r:embed="rId3">
            <a:alphaModFix/>
          </a:blip>
          <a:stretch>
            <a:fillRect/>
          </a:stretch>
        </p:blipFill>
        <p:spPr>
          <a:xfrm>
            <a:off x="468075" y="779725"/>
            <a:ext cx="5104981" cy="3714500"/>
          </a:xfrm>
          <a:prstGeom prst="rect">
            <a:avLst/>
          </a:prstGeom>
          <a:noFill/>
          <a:ln>
            <a:noFill/>
          </a:ln>
        </p:spPr>
      </p:pic>
      <p:sp>
        <p:nvSpPr>
          <p:cNvPr id="788" name="Google Shape;788;p7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9" name="Google Shape;789;p7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790" name="Google Shape;790;p78"/>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796" name="Google Shape;796;p7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797" name="Google Shape;797;p7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798" name="Google Shape;798;p79"/>
          <p:cNvPicPr preferRelativeResize="0"/>
          <p:nvPr/>
        </p:nvPicPr>
        <p:blipFill>
          <a:blip r:embed="rId3">
            <a:alphaModFix/>
          </a:blip>
          <a:stretch>
            <a:fillRect/>
          </a:stretch>
        </p:blipFill>
        <p:spPr>
          <a:xfrm>
            <a:off x="288000" y="744950"/>
            <a:ext cx="5058983" cy="3714501"/>
          </a:xfrm>
          <a:prstGeom prst="rect">
            <a:avLst/>
          </a:prstGeom>
          <a:noFill/>
          <a:ln>
            <a:noFill/>
          </a:ln>
        </p:spPr>
      </p:pic>
      <p:sp>
        <p:nvSpPr>
          <p:cNvPr id="799" name="Google Shape;799;p7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0" name="Google Shape;800;p79"/>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J2_stopper_block</a:t>
            </a:r>
            <a:endParaRPr sz="1200">
              <a:solidFill>
                <a:srgbClr val="29647D"/>
              </a:solidFill>
            </a:endParaRPr>
          </a:p>
          <a:p>
            <a:pPr indent="0" lvl="0" marL="0" rtl="0" algn="l">
              <a:spcBef>
                <a:spcPts val="0"/>
              </a:spcBef>
              <a:spcAft>
                <a:spcPts val="0"/>
              </a:spcAft>
              <a:buNone/>
            </a:pPr>
            <a:r>
              <a:rPr lang="hr" sz="1200">
                <a:solidFill>
                  <a:srgbClr val="29647D"/>
                </a:solidFill>
              </a:rPr>
              <a:t>1 x M3 8 mm</a:t>
            </a:r>
            <a:endParaRPr sz="1200">
              <a:solidFill>
                <a:srgbClr val="29647D"/>
              </a:solidFill>
            </a:endParaRPr>
          </a:p>
          <a:p>
            <a:pPr indent="0" lvl="0" marL="0" rtl="0" algn="l">
              <a:spcBef>
                <a:spcPts val="0"/>
              </a:spcBef>
              <a:spcAft>
                <a:spcPts val="0"/>
              </a:spcAft>
              <a:buNone/>
            </a:pPr>
            <a:r>
              <a:rPr lang="hr" sz="1200">
                <a:solidFill>
                  <a:srgbClr val="29647D"/>
                </a:solidFill>
              </a:rPr>
              <a:t>2 x M3 12 mm</a:t>
            </a:r>
            <a:endParaRPr sz="1200">
              <a:solidFill>
                <a:srgbClr val="29647D"/>
              </a:solidFill>
            </a:endParaRPr>
          </a:p>
        </p:txBody>
      </p:sp>
      <p:sp>
        <p:nvSpPr>
          <p:cNvPr id="801" name="Google Shape;801;p79"/>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07" name="Google Shape;807;p8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08" name="Google Shape;808;p8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09" name="Google Shape;809;p80"/>
          <p:cNvPicPr preferRelativeResize="0"/>
          <p:nvPr/>
        </p:nvPicPr>
        <p:blipFill>
          <a:blip r:embed="rId3">
            <a:alphaModFix/>
          </a:blip>
          <a:stretch>
            <a:fillRect/>
          </a:stretch>
        </p:blipFill>
        <p:spPr>
          <a:xfrm>
            <a:off x="651000" y="714500"/>
            <a:ext cx="4703688" cy="3714500"/>
          </a:xfrm>
          <a:prstGeom prst="rect">
            <a:avLst/>
          </a:prstGeom>
          <a:noFill/>
          <a:ln>
            <a:noFill/>
          </a:ln>
        </p:spPr>
      </p:pic>
      <p:sp>
        <p:nvSpPr>
          <p:cNvPr id="810" name="Google Shape;810;p8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1" name="Google Shape;811;p80"/>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12" name="Google Shape;812;p80"/>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18" name="Google Shape;818;p8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19" name="Google Shape;819;p8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20" name="Google Shape;820;p81"/>
          <p:cNvPicPr preferRelativeResize="0"/>
          <p:nvPr/>
        </p:nvPicPr>
        <p:blipFill>
          <a:blip r:embed="rId3">
            <a:alphaModFix/>
          </a:blip>
          <a:stretch>
            <a:fillRect/>
          </a:stretch>
        </p:blipFill>
        <p:spPr>
          <a:xfrm>
            <a:off x="604350" y="744950"/>
            <a:ext cx="4956058" cy="3714499"/>
          </a:xfrm>
          <a:prstGeom prst="rect">
            <a:avLst/>
          </a:prstGeom>
          <a:noFill/>
          <a:ln>
            <a:noFill/>
          </a:ln>
        </p:spPr>
      </p:pic>
      <p:sp>
        <p:nvSpPr>
          <p:cNvPr id="821" name="Google Shape;821;p8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2" name="Google Shape;822;p81"/>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Bearing 3</a:t>
            </a:r>
            <a:endParaRPr sz="1200">
              <a:solidFill>
                <a:srgbClr val="29647D"/>
              </a:solidFill>
            </a:endParaRPr>
          </a:p>
        </p:txBody>
      </p:sp>
      <p:sp>
        <p:nvSpPr>
          <p:cNvPr id="823" name="Google Shape;823;p81"/>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6" name="Google Shape;116;p1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7" name="Google Shape;117;p19"/>
          <p:cNvSpPr txBox="1"/>
          <p:nvPr/>
        </p:nvSpPr>
        <p:spPr>
          <a:xfrm>
            <a:off x="129300" y="225100"/>
            <a:ext cx="68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Road map on building PAROL6 and using it!</a:t>
            </a:r>
            <a:endParaRPr b="1">
              <a:solidFill>
                <a:srgbClr val="29647D"/>
              </a:solidFill>
            </a:endParaRPr>
          </a:p>
        </p:txBody>
      </p:sp>
      <p:sp>
        <p:nvSpPr>
          <p:cNvPr id="118" name="Google Shape;118;p19"/>
          <p:cNvSpPr txBox="1"/>
          <p:nvPr/>
        </p:nvSpPr>
        <p:spPr>
          <a:xfrm>
            <a:off x="227400" y="880075"/>
            <a:ext cx="4344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Robot needs to be built from wrist to the base. That means we start by building the wrist then lower arm, elbow, upper arm and base. Any other order will not work. This needs to be done this way since all wires pass thru the the robot.</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After ass</a:t>
            </a:r>
            <a:r>
              <a:rPr lang="hr" sz="1200">
                <a:solidFill>
                  <a:srgbClr val="29647D"/>
                </a:solidFill>
              </a:rPr>
              <a:t>embling the robot it needs to be wired up to the PAROL control board. After that some fine tuning and testing can be done.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19" name="Google Shape;119;p19"/>
          <p:cNvPicPr preferRelativeResize="0"/>
          <p:nvPr/>
        </p:nvPicPr>
        <p:blipFill>
          <a:blip r:embed="rId3">
            <a:alphaModFix/>
          </a:blip>
          <a:stretch>
            <a:fillRect/>
          </a:stretch>
        </p:blipFill>
        <p:spPr>
          <a:xfrm>
            <a:off x="4510800" y="991426"/>
            <a:ext cx="4267199" cy="33056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29" name="Google Shape;829;p8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30" name="Google Shape;830;p8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31" name="Google Shape;831;p82"/>
          <p:cNvPicPr preferRelativeResize="0"/>
          <p:nvPr/>
        </p:nvPicPr>
        <p:blipFill>
          <a:blip r:embed="rId3">
            <a:alphaModFix/>
          </a:blip>
          <a:stretch>
            <a:fillRect/>
          </a:stretch>
        </p:blipFill>
        <p:spPr>
          <a:xfrm>
            <a:off x="288000" y="684013"/>
            <a:ext cx="4270784" cy="3775474"/>
          </a:xfrm>
          <a:prstGeom prst="rect">
            <a:avLst/>
          </a:prstGeom>
          <a:noFill/>
          <a:ln>
            <a:noFill/>
          </a:ln>
        </p:spPr>
      </p:pic>
      <p:sp>
        <p:nvSpPr>
          <p:cNvPr id="832" name="Google Shape;832;p8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3" name="Google Shape;833;p8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34" name="Google Shape;834;p82"/>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40" name="Google Shape;840;p8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41" name="Google Shape;841;p8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42" name="Google Shape;842;p83"/>
          <p:cNvPicPr preferRelativeResize="0"/>
          <p:nvPr/>
        </p:nvPicPr>
        <p:blipFill>
          <a:blip r:embed="rId3">
            <a:alphaModFix/>
          </a:blip>
          <a:stretch>
            <a:fillRect/>
          </a:stretch>
        </p:blipFill>
        <p:spPr>
          <a:xfrm>
            <a:off x="288000" y="1076798"/>
            <a:ext cx="3785800" cy="3285701"/>
          </a:xfrm>
          <a:prstGeom prst="rect">
            <a:avLst/>
          </a:prstGeom>
          <a:noFill/>
          <a:ln>
            <a:noFill/>
          </a:ln>
        </p:spPr>
      </p:pic>
      <p:sp>
        <p:nvSpPr>
          <p:cNvPr id="843" name="Google Shape;843;p8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4" name="Google Shape;844;p8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M4 16 mm</a:t>
            </a:r>
            <a:endParaRPr sz="1200">
              <a:solidFill>
                <a:srgbClr val="29647D"/>
              </a:solidFill>
            </a:endParaRPr>
          </a:p>
          <a:p>
            <a:pPr indent="0" lvl="0" marL="0" rtl="0" algn="l">
              <a:spcBef>
                <a:spcPts val="0"/>
              </a:spcBef>
              <a:spcAft>
                <a:spcPts val="0"/>
              </a:spcAft>
              <a:buNone/>
            </a:pPr>
            <a:r>
              <a:rPr lang="hr" sz="1200">
                <a:solidFill>
                  <a:srgbClr val="29647D"/>
                </a:solidFill>
              </a:rPr>
              <a:t>2 x M4 14 mm</a:t>
            </a:r>
            <a:endParaRPr sz="1200">
              <a:solidFill>
                <a:srgbClr val="29647D"/>
              </a:solidFill>
            </a:endParaRPr>
          </a:p>
        </p:txBody>
      </p:sp>
      <p:sp>
        <p:nvSpPr>
          <p:cNvPr id="845" name="Google Shape;845;p8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J1_turret is modified in new versions to have guide rails for stopper for J1.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846" name="Google Shape;846;p83"/>
          <p:cNvCxnSpPr/>
          <p:nvPr/>
        </p:nvCxnSpPr>
        <p:spPr>
          <a:xfrm flipH="1">
            <a:off x="2434450" y="3665500"/>
            <a:ext cx="1165800" cy="81000"/>
          </a:xfrm>
          <a:prstGeom prst="straightConnector1">
            <a:avLst/>
          </a:prstGeom>
          <a:noFill/>
          <a:ln cap="flat" cmpd="sng" w="9525">
            <a:solidFill>
              <a:srgbClr val="29647D"/>
            </a:solidFill>
            <a:prstDash val="solid"/>
            <a:round/>
            <a:headEnd len="med" w="med" type="none"/>
            <a:tailEnd len="med" w="med" type="triangle"/>
          </a:ln>
        </p:spPr>
      </p:cxnSp>
      <p:cxnSp>
        <p:nvCxnSpPr>
          <p:cNvPr id="847" name="Google Shape;847;p83"/>
          <p:cNvCxnSpPr/>
          <p:nvPr/>
        </p:nvCxnSpPr>
        <p:spPr>
          <a:xfrm flipH="1">
            <a:off x="2374775" y="4101925"/>
            <a:ext cx="1194300" cy="52500"/>
          </a:xfrm>
          <a:prstGeom prst="straightConnector1">
            <a:avLst/>
          </a:prstGeom>
          <a:noFill/>
          <a:ln cap="flat" cmpd="sng" w="9525">
            <a:solidFill>
              <a:srgbClr val="29647D"/>
            </a:solidFill>
            <a:prstDash val="solid"/>
            <a:round/>
            <a:headEnd len="med" w="med" type="none"/>
            <a:tailEnd len="med" w="med" type="triangle"/>
          </a:ln>
        </p:spPr>
      </p:cxnSp>
      <p:sp>
        <p:nvSpPr>
          <p:cNvPr id="848" name="Google Shape;848;p83"/>
          <p:cNvSpPr txBox="1"/>
          <p:nvPr/>
        </p:nvSpPr>
        <p:spPr>
          <a:xfrm>
            <a:off x="3634013" y="33982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14 mm</a:t>
            </a:r>
            <a:endParaRPr b="1">
              <a:solidFill>
                <a:srgbClr val="29647D"/>
              </a:solidFill>
            </a:endParaRPr>
          </a:p>
          <a:p>
            <a:pPr indent="0" lvl="0" marL="0" rtl="0" algn="l">
              <a:spcBef>
                <a:spcPts val="0"/>
              </a:spcBef>
              <a:spcAft>
                <a:spcPts val="0"/>
              </a:spcAft>
              <a:buNone/>
            </a:pPr>
            <a:r>
              <a:t/>
            </a:r>
            <a:endParaRPr/>
          </a:p>
        </p:txBody>
      </p:sp>
      <p:sp>
        <p:nvSpPr>
          <p:cNvPr id="849" name="Google Shape;849;p83"/>
          <p:cNvSpPr txBox="1"/>
          <p:nvPr/>
        </p:nvSpPr>
        <p:spPr>
          <a:xfrm>
            <a:off x="3569063" y="38810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M4 16 mm</a:t>
            </a:r>
            <a:endParaRPr b="1">
              <a:solidFill>
                <a:srgbClr val="29647D"/>
              </a:solidFill>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55" name="Google Shape;855;p8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56" name="Google Shape;856;p8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57" name="Google Shape;857;p84"/>
          <p:cNvPicPr preferRelativeResize="0"/>
          <p:nvPr/>
        </p:nvPicPr>
        <p:blipFill>
          <a:blip r:embed="rId3">
            <a:alphaModFix/>
          </a:blip>
          <a:stretch>
            <a:fillRect/>
          </a:stretch>
        </p:blipFill>
        <p:spPr>
          <a:xfrm>
            <a:off x="543975" y="779725"/>
            <a:ext cx="4807284" cy="3714501"/>
          </a:xfrm>
          <a:prstGeom prst="rect">
            <a:avLst/>
          </a:prstGeom>
          <a:noFill/>
          <a:ln>
            <a:noFill/>
          </a:ln>
        </p:spPr>
      </p:pic>
      <p:sp>
        <p:nvSpPr>
          <p:cNvPr id="858" name="Google Shape;858;p8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9" name="Google Shape;859;p8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860" name="Google Shape;860;p84"/>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66" name="Google Shape;866;p8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67" name="Google Shape;867;p8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68" name="Google Shape;868;p85"/>
          <p:cNvPicPr preferRelativeResize="0"/>
          <p:nvPr/>
        </p:nvPicPr>
        <p:blipFill>
          <a:blip r:embed="rId3">
            <a:alphaModFix/>
          </a:blip>
          <a:stretch>
            <a:fillRect/>
          </a:stretch>
        </p:blipFill>
        <p:spPr>
          <a:xfrm>
            <a:off x="374350" y="779726"/>
            <a:ext cx="4006433" cy="3775473"/>
          </a:xfrm>
          <a:prstGeom prst="rect">
            <a:avLst/>
          </a:prstGeom>
          <a:noFill/>
          <a:ln>
            <a:noFill/>
          </a:ln>
        </p:spPr>
      </p:pic>
      <p:sp>
        <p:nvSpPr>
          <p:cNvPr id="869" name="Google Shape;869;p8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0" name="Google Shape;870;p85"/>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1 x M3 ?</a:t>
            </a:r>
            <a:endParaRPr sz="1200">
              <a:solidFill>
                <a:srgbClr val="29647D"/>
              </a:solidFill>
            </a:endParaRPr>
          </a:p>
        </p:txBody>
      </p:sp>
      <p:sp>
        <p:nvSpPr>
          <p:cNvPr id="871" name="Google Shape;871;p85"/>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This step is not </a:t>
            </a:r>
            <a:r>
              <a:rPr lang="hr" sz="1200">
                <a:solidFill>
                  <a:srgbClr val="29647D"/>
                </a:solidFill>
              </a:rPr>
              <a:t>necessary</a:t>
            </a:r>
            <a:r>
              <a:rPr lang="hr" sz="1200">
                <a:solidFill>
                  <a:srgbClr val="29647D"/>
                </a:solidFill>
              </a:rPr>
              <a:t>!</a:t>
            </a:r>
            <a:endParaRPr sz="1200">
              <a:solidFill>
                <a:srgbClr val="29647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77" name="Google Shape;877;p8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78" name="Google Shape;878;p86"/>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79" name="Google Shape;879;p86"/>
          <p:cNvPicPr preferRelativeResize="0"/>
          <p:nvPr/>
        </p:nvPicPr>
        <p:blipFill>
          <a:blip r:embed="rId3">
            <a:alphaModFix/>
          </a:blip>
          <a:stretch>
            <a:fillRect/>
          </a:stretch>
        </p:blipFill>
        <p:spPr>
          <a:xfrm>
            <a:off x="738275" y="779725"/>
            <a:ext cx="4969399" cy="3714500"/>
          </a:xfrm>
          <a:prstGeom prst="rect">
            <a:avLst/>
          </a:prstGeom>
          <a:noFill/>
          <a:ln>
            <a:noFill/>
          </a:ln>
        </p:spPr>
      </p:pic>
      <p:sp>
        <p:nvSpPr>
          <p:cNvPr id="880" name="Google Shape;880;p8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1" name="Google Shape;881;p86"/>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J2_shaft</a:t>
            </a:r>
            <a:endParaRPr sz="1200">
              <a:solidFill>
                <a:srgbClr val="29647D"/>
              </a:solidFill>
            </a:endParaRPr>
          </a:p>
          <a:p>
            <a:pPr indent="0" lvl="0" marL="0" rtl="0" algn="l">
              <a:spcBef>
                <a:spcPts val="0"/>
              </a:spcBef>
              <a:spcAft>
                <a:spcPts val="0"/>
              </a:spcAft>
              <a:buNone/>
            </a:pPr>
            <a:r>
              <a:rPr lang="hr" sz="1200">
                <a:solidFill>
                  <a:srgbClr val="29647D"/>
                </a:solidFill>
              </a:rPr>
              <a:t>4 x M4 x 50 mm</a:t>
            </a:r>
            <a:endParaRPr sz="1200">
              <a:solidFill>
                <a:srgbClr val="29647D"/>
              </a:solidFill>
            </a:endParaRPr>
          </a:p>
        </p:txBody>
      </p:sp>
      <p:sp>
        <p:nvSpPr>
          <p:cNvPr id="882" name="Google Shape;882;p86"/>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88" name="Google Shape;888;p8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889" name="Google Shape;889;p87"/>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890" name="Google Shape;890;p87"/>
          <p:cNvPicPr preferRelativeResize="0"/>
          <p:nvPr/>
        </p:nvPicPr>
        <p:blipFill>
          <a:blip r:embed="rId3">
            <a:alphaModFix/>
          </a:blip>
          <a:stretch>
            <a:fillRect/>
          </a:stretch>
        </p:blipFill>
        <p:spPr>
          <a:xfrm>
            <a:off x="288000" y="684013"/>
            <a:ext cx="4478791" cy="3775474"/>
          </a:xfrm>
          <a:prstGeom prst="rect">
            <a:avLst/>
          </a:prstGeom>
          <a:noFill/>
          <a:ln>
            <a:noFill/>
          </a:ln>
        </p:spPr>
      </p:pic>
      <p:sp>
        <p:nvSpPr>
          <p:cNvPr id="891" name="Google Shape;891;p8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2" name="Google Shape;892;p87"/>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J2_bearing_backplate</a:t>
            </a:r>
            <a:endParaRPr sz="1200">
              <a:solidFill>
                <a:srgbClr val="29647D"/>
              </a:solidFill>
            </a:endParaRPr>
          </a:p>
          <a:p>
            <a:pPr indent="0" lvl="0" marL="0" rtl="0" algn="l">
              <a:spcBef>
                <a:spcPts val="0"/>
              </a:spcBef>
              <a:spcAft>
                <a:spcPts val="0"/>
              </a:spcAft>
              <a:buNone/>
            </a:pPr>
            <a:r>
              <a:rPr lang="hr" sz="1200">
                <a:solidFill>
                  <a:srgbClr val="29647D"/>
                </a:solidFill>
              </a:rPr>
              <a:t>J2_cover</a:t>
            </a:r>
            <a:endParaRPr sz="1200">
              <a:solidFill>
                <a:srgbClr val="29647D"/>
              </a:solidFill>
            </a:endParaRPr>
          </a:p>
          <a:p>
            <a:pPr indent="0" lvl="0" marL="0" rtl="0" algn="l">
              <a:spcBef>
                <a:spcPts val="0"/>
              </a:spcBef>
              <a:spcAft>
                <a:spcPts val="0"/>
              </a:spcAft>
              <a:buNone/>
            </a:pPr>
            <a:r>
              <a:rPr lang="hr" sz="1200">
                <a:solidFill>
                  <a:srgbClr val="29647D"/>
                </a:solidFill>
              </a:rPr>
              <a:t>4 x M3 12 mm</a:t>
            </a:r>
            <a:endParaRPr sz="1200">
              <a:solidFill>
                <a:srgbClr val="29647D"/>
              </a:solidFill>
            </a:endParaRPr>
          </a:p>
        </p:txBody>
      </p:sp>
      <p:sp>
        <p:nvSpPr>
          <p:cNvPr id="893" name="Google Shape;893;p87"/>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J2_cover and bearing_backplate have threads. </a:t>
            </a:r>
            <a:endParaRPr sz="1200">
              <a:solidFill>
                <a:srgbClr val="29647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899" name="Google Shape;899;p8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00" name="Google Shape;900;p8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901" name="Google Shape;901;p8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2" name="Google Shape;902;p8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J1_belt_cover</a:t>
            </a:r>
            <a:endParaRPr sz="1200">
              <a:solidFill>
                <a:srgbClr val="29647D"/>
              </a:solidFill>
            </a:endParaRPr>
          </a:p>
          <a:p>
            <a:pPr indent="0" lvl="0" marL="0" rtl="0" algn="l">
              <a:spcBef>
                <a:spcPts val="0"/>
              </a:spcBef>
              <a:spcAft>
                <a:spcPts val="0"/>
              </a:spcAft>
              <a:buNone/>
            </a:pPr>
            <a:r>
              <a:rPr lang="hr" sz="1200">
                <a:solidFill>
                  <a:srgbClr val="29647D"/>
                </a:solidFill>
              </a:rPr>
              <a:t>J1_wires_cover</a:t>
            </a:r>
            <a:endParaRPr sz="1200">
              <a:solidFill>
                <a:srgbClr val="29647D"/>
              </a:solidFill>
            </a:endParaRPr>
          </a:p>
          <a:p>
            <a:pPr indent="0" lvl="0" marL="0" rtl="0" algn="l">
              <a:spcBef>
                <a:spcPts val="0"/>
              </a:spcBef>
              <a:spcAft>
                <a:spcPts val="0"/>
              </a:spcAft>
              <a:buNone/>
            </a:pPr>
            <a:r>
              <a:rPr lang="hr" sz="1200">
                <a:solidFill>
                  <a:srgbClr val="29647D"/>
                </a:solidFill>
              </a:rPr>
              <a:t>M2 x 10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903" name="Google Shape;903;p88"/>
          <p:cNvSpPr/>
          <p:nvPr/>
        </p:nvSpPr>
        <p:spPr>
          <a:xfrm>
            <a:off x="5876450" y="2701250"/>
            <a:ext cx="2244600" cy="1918200"/>
          </a:xfrm>
          <a:prstGeom prst="roundRect">
            <a:avLst>
              <a:gd fmla="val 16667" name="adj"/>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the wires from stepper for J1 thru the holes on the J1_belt_cover. After that pull the wires thru the J1_rotation shaft!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J1_belt_cover does not get screwed in on this stage!</a:t>
            </a:r>
            <a:br>
              <a:rPr lang="hr" sz="1200">
                <a:solidFill>
                  <a:srgbClr val="29647D"/>
                </a:solidFill>
              </a:rPr>
            </a:br>
            <a:r>
              <a:rPr lang="hr" sz="1200">
                <a:solidFill>
                  <a:srgbClr val="29647D"/>
                </a:solidFill>
              </a:rPr>
              <a:t>Attach wires cover with 2 M2 screws.</a:t>
            </a:r>
            <a:endParaRPr sz="1200">
              <a:solidFill>
                <a:srgbClr val="29647D"/>
              </a:solidFill>
            </a:endParaRPr>
          </a:p>
          <a:p>
            <a:pPr indent="0" lvl="0" marL="0" rtl="0" algn="l">
              <a:spcBef>
                <a:spcPts val="0"/>
              </a:spcBef>
              <a:spcAft>
                <a:spcPts val="0"/>
              </a:spcAft>
              <a:buNone/>
            </a:pPr>
            <a:r>
              <a:rPr lang="hr" sz="1200">
                <a:solidFill>
                  <a:srgbClr val="29647D"/>
                </a:solidFill>
              </a:rPr>
              <a:t> </a:t>
            </a:r>
            <a:endParaRPr sz="1200">
              <a:solidFill>
                <a:srgbClr val="29647D"/>
              </a:solidFill>
            </a:endParaRPr>
          </a:p>
        </p:txBody>
      </p:sp>
      <p:pic>
        <p:nvPicPr>
          <p:cNvPr id="904" name="Google Shape;904;p88"/>
          <p:cNvPicPr preferRelativeResize="0"/>
          <p:nvPr/>
        </p:nvPicPr>
        <p:blipFill>
          <a:blip r:embed="rId3">
            <a:alphaModFix/>
          </a:blip>
          <a:stretch>
            <a:fillRect/>
          </a:stretch>
        </p:blipFill>
        <p:spPr>
          <a:xfrm>
            <a:off x="751874" y="1185749"/>
            <a:ext cx="3568600" cy="3084625"/>
          </a:xfrm>
          <a:prstGeom prst="rect">
            <a:avLst/>
          </a:prstGeom>
          <a:noFill/>
          <a:ln>
            <a:noFill/>
          </a:ln>
        </p:spPr>
      </p:pic>
      <p:cxnSp>
        <p:nvCxnSpPr>
          <p:cNvPr id="905" name="Google Shape;905;p88"/>
          <p:cNvCxnSpPr/>
          <p:nvPr/>
        </p:nvCxnSpPr>
        <p:spPr>
          <a:xfrm>
            <a:off x="1411925" y="2561975"/>
            <a:ext cx="87300" cy="548700"/>
          </a:xfrm>
          <a:prstGeom prst="straightConnector1">
            <a:avLst/>
          </a:prstGeom>
          <a:noFill/>
          <a:ln cap="flat" cmpd="sng" w="114300">
            <a:solidFill>
              <a:srgbClr val="00FF00"/>
            </a:solidFill>
            <a:prstDash val="solid"/>
            <a:round/>
            <a:headEnd len="med" w="med" type="none"/>
            <a:tailEnd len="med" w="med" type="none"/>
          </a:ln>
        </p:spPr>
      </p:cxnSp>
      <p:cxnSp>
        <p:nvCxnSpPr>
          <p:cNvPr id="906" name="Google Shape;906;p88"/>
          <p:cNvCxnSpPr/>
          <p:nvPr/>
        </p:nvCxnSpPr>
        <p:spPr>
          <a:xfrm flipH="1">
            <a:off x="2699125" y="2443525"/>
            <a:ext cx="321300" cy="504900"/>
          </a:xfrm>
          <a:prstGeom prst="straightConnector1">
            <a:avLst/>
          </a:prstGeom>
          <a:noFill/>
          <a:ln cap="flat" cmpd="sng" w="114300">
            <a:solidFill>
              <a:srgbClr val="00FF00"/>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12" name="Google Shape;912;p8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13" name="Google Shape;913;p8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Shoulder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14" name="Google Shape;914;p89"/>
          <p:cNvPicPr preferRelativeResize="0"/>
          <p:nvPr/>
        </p:nvPicPr>
        <p:blipFill>
          <a:blip r:embed="rId3">
            <a:alphaModFix/>
          </a:blip>
          <a:stretch>
            <a:fillRect/>
          </a:stretch>
        </p:blipFill>
        <p:spPr>
          <a:xfrm>
            <a:off x="1141000" y="542500"/>
            <a:ext cx="3977228" cy="4005350"/>
          </a:xfrm>
          <a:prstGeom prst="rect">
            <a:avLst/>
          </a:prstGeom>
          <a:noFill/>
          <a:ln>
            <a:noFill/>
          </a:ln>
        </p:spPr>
      </p:pic>
      <p:sp>
        <p:nvSpPr>
          <p:cNvPr id="915" name="Google Shape;915;p8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6" name="Google Shape;916;p89"/>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
        <p:nvSpPr>
          <p:cNvPr id="917" name="Google Shape;917;p89"/>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Now pull all the rest of the wires thru the J1 rotation shaft!</a:t>
            </a:r>
            <a:endParaRPr sz="1200">
              <a:solidFill>
                <a:srgbClr val="29647D"/>
              </a:solidFill>
            </a:endParaRPr>
          </a:p>
        </p:txBody>
      </p:sp>
      <p:cxnSp>
        <p:nvCxnSpPr>
          <p:cNvPr id="918" name="Google Shape;918;p89"/>
          <p:cNvCxnSpPr/>
          <p:nvPr/>
        </p:nvCxnSpPr>
        <p:spPr>
          <a:xfrm>
            <a:off x="3556775" y="4439225"/>
            <a:ext cx="61200" cy="27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24" name="Google Shape;924;p9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25" name="Google Shape;925;p90"/>
          <p:cNvSpPr txBox="1"/>
          <p:nvPr/>
        </p:nvSpPr>
        <p:spPr>
          <a:xfrm>
            <a:off x="2567525" y="2117700"/>
            <a:ext cx="33606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300">
                <a:solidFill>
                  <a:srgbClr val="29647D"/>
                </a:solidFill>
              </a:rPr>
              <a:t>Base assembly</a:t>
            </a:r>
            <a:endParaRPr b="1" sz="3300">
              <a:solidFill>
                <a:srgbClr val="29647D"/>
              </a:solidFill>
            </a:endParaRPr>
          </a:p>
          <a:p>
            <a:pPr indent="0" lvl="0" marL="0" rtl="0" algn="l">
              <a:spcBef>
                <a:spcPts val="0"/>
              </a:spcBef>
              <a:spcAft>
                <a:spcPts val="0"/>
              </a:spcAft>
              <a:buNone/>
            </a:pPr>
            <a:r>
              <a:t/>
            </a:r>
            <a:endParaRPr b="1">
              <a:solidFill>
                <a:srgbClr val="29647D"/>
              </a:solidFill>
            </a:endParaRPr>
          </a:p>
        </p:txBody>
      </p:sp>
      <p:sp>
        <p:nvSpPr>
          <p:cNvPr id="926" name="Google Shape;926;p9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32" name="Google Shape;932;p9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33" name="Google Shape;933;p9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t>
            </a:r>
            <a:r>
              <a:rPr b="1" lang="hr">
                <a:solidFill>
                  <a:srgbClr val="29647D"/>
                </a:solidFill>
              </a:rPr>
              <a:t>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34" name="Google Shape;934;p91"/>
          <p:cNvPicPr preferRelativeResize="0"/>
          <p:nvPr/>
        </p:nvPicPr>
        <p:blipFill>
          <a:blip r:embed="rId3">
            <a:alphaModFix/>
          </a:blip>
          <a:stretch>
            <a:fillRect/>
          </a:stretch>
        </p:blipFill>
        <p:spPr>
          <a:xfrm>
            <a:off x="1906500" y="225100"/>
            <a:ext cx="2987502" cy="4555201"/>
          </a:xfrm>
          <a:prstGeom prst="rect">
            <a:avLst/>
          </a:prstGeom>
          <a:noFill/>
          <a:ln>
            <a:noFill/>
          </a:ln>
        </p:spPr>
      </p:pic>
      <p:sp>
        <p:nvSpPr>
          <p:cNvPr id="935" name="Google Shape;935;p9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36" name="Google Shape;936;p91"/>
          <p:cNvSpPr/>
          <p:nvPr/>
        </p:nvSpPr>
        <p:spPr>
          <a:xfrm>
            <a:off x="5433200" y="5061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Main_base</a:t>
            </a:r>
            <a:endParaRPr sz="1200">
              <a:solidFill>
                <a:srgbClr val="29647D"/>
              </a:solidFill>
            </a:endParaRPr>
          </a:p>
          <a:p>
            <a:pPr indent="0" lvl="0" marL="0" rtl="0" algn="l">
              <a:spcBef>
                <a:spcPts val="0"/>
              </a:spcBef>
              <a:spcAft>
                <a:spcPts val="0"/>
              </a:spcAft>
              <a:buNone/>
            </a:pPr>
            <a:r>
              <a:rPr lang="hr" sz="1200">
                <a:solidFill>
                  <a:srgbClr val="29647D"/>
                </a:solidFill>
              </a:rPr>
              <a:t>2 x bearing 3</a:t>
            </a:r>
            <a:endParaRPr sz="1200">
              <a:solidFill>
                <a:srgbClr val="29647D"/>
              </a:solidFill>
            </a:endParaRPr>
          </a:p>
          <a:p>
            <a:pPr indent="0" lvl="0" marL="0" rtl="0" algn="l">
              <a:spcBef>
                <a:spcPts val="0"/>
              </a:spcBef>
              <a:spcAft>
                <a:spcPts val="0"/>
              </a:spcAft>
              <a:buNone/>
            </a:pPr>
            <a:r>
              <a:rPr lang="hr" sz="1200">
                <a:solidFill>
                  <a:srgbClr val="29647D"/>
                </a:solidFill>
              </a:rPr>
              <a:t>Sensor 3</a:t>
            </a:r>
            <a:endParaRPr sz="1200">
              <a:solidFill>
                <a:srgbClr val="29647D"/>
              </a:solidFill>
            </a:endParaRPr>
          </a:p>
          <a:p>
            <a:pPr indent="0" lvl="0" marL="0" rtl="0" algn="l">
              <a:spcBef>
                <a:spcPts val="0"/>
              </a:spcBef>
              <a:spcAft>
                <a:spcPts val="0"/>
              </a:spcAft>
              <a:buNone/>
            </a:pPr>
            <a:r>
              <a:rPr lang="hr" sz="1200">
                <a:solidFill>
                  <a:srgbClr val="29647D"/>
                </a:solidFill>
              </a:rPr>
              <a:t>1 x M3 25 mm</a:t>
            </a:r>
            <a:endParaRPr sz="1200">
              <a:solidFill>
                <a:srgbClr val="29647D"/>
              </a:solidFill>
            </a:endParaRPr>
          </a:p>
        </p:txBody>
      </p:sp>
      <p:sp>
        <p:nvSpPr>
          <p:cNvPr id="937" name="Google Shape;937;p91"/>
          <p:cNvSpPr/>
          <p:nvPr/>
        </p:nvSpPr>
        <p:spPr>
          <a:xfrm>
            <a:off x="5772700" y="1720175"/>
            <a:ext cx="2244600" cy="3060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Sensor 3 needs to be in level with the main base. Screw it in with provided nuts, one from each side.</a:t>
            </a:r>
            <a:endParaRPr sz="1200">
              <a:solidFill>
                <a:srgbClr val="29647D"/>
              </a:solidFill>
            </a:endParaRPr>
          </a:p>
          <a:p>
            <a:pPr indent="0" lvl="0" marL="0" rtl="0" algn="l">
              <a:spcBef>
                <a:spcPts val="0"/>
              </a:spcBef>
              <a:spcAft>
                <a:spcPts val="0"/>
              </a:spcAft>
              <a:buNone/>
            </a:pPr>
            <a:r>
              <a:rPr lang="hr" sz="1200">
                <a:solidFill>
                  <a:srgbClr val="29647D"/>
                </a:solidFill>
              </a:rPr>
              <a:t>In the hole marked with red attach M3 20mm screw all the way. It is used as a rotation limiter for J1. </a:t>
            </a:r>
            <a:endParaRPr sz="1200">
              <a:solidFill>
                <a:srgbClr val="29647D"/>
              </a:solidFill>
            </a:endParaRPr>
          </a:p>
          <a:p>
            <a:pPr indent="0" lvl="0" marL="0" rtl="0" algn="l">
              <a:spcBef>
                <a:spcPts val="0"/>
              </a:spcBef>
              <a:spcAft>
                <a:spcPts val="0"/>
              </a:spcAft>
              <a:buNone/>
            </a:pPr>
            <a:r>
              <a:rPr lang="hr" sz="1200">
                <a:solidFill>
                  <a:srgbClr val="FF0000"/>
                </a:solidFill>
              </a:rPr>
              <a:t>IF YOU </a:t>
            </a:r>
            <a:r>
              <a:rPr lang="hr" sz="1200">
                <a:solidFill>
                  <a:srgbClr val="FF0000"/>
                </a:solidFill>
              </a:rPr>
              <a:t>DON'T</a:t>
            </a:r>
            <a:r>
              <a:rPr lang="hr" sz="1200">
                <a:solidFill>
                  <a:srgbClr val="FF0000"/>
                </a:solidFill>
              </a:rPr>
              <a:t> HAVE ROTATION BLOCKER IN PLACE YOU RISK DAMAGING YOUR ROBOT BY DOING MORE THAN 1 ROTATION IN THE BASE OF THE ROBOT!</a:t>
            </a:r>
            <a:endParaRPr sz="1200">
              <a:solidFill>
                <a:srgbClr val="FF0000"/>
              </a:solidFill>
            </a:endParaRPr>
          </a:p>
        </p:txBody>
      </p:sp>
      <p:sp>
        <p:nvSpPr>
          <p:cNvPr id="938" name="Google Shape;938;p91"/>
          <p:cNvSpPr/>
          <p:nvPr/>
        </p:nvSpPr>
        <p:spPr>
          <a:xfrm>
            <a:off x="3783600" y="1569275"/>
            <a:ext cx="132000" cy="150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9" name="Google Shape;939;p91"/>
          <p:cNvSpPr/>
          <p:nvPr/>
        </p:nvSpPr>
        <p:spPr>
          <a:xfrm>
            <a:off x="239000" y="1603225"/>
            <a:ext cx="1687500" cy="3060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robotic arm needs homing since it uses open loop-stepper drivers. Joints 1,4 and 6 are homed with inductive sensors. Homing is done with small screws that trigger the sensor when it gets close to it. You need to find “sweet” spot where the sensors trigger.</a:t>
            </a:r>
            <a:endParaRPr sz="1200">
              <a:solidFill>
                <a:srgbClr val="29647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25" name="Google Shape;125;p2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26" name="Google Shape;126;p20"/>
          <p:cNvSpPr txBox="1"/>
          <p:nvPr/>
        </p:nvSpPr>
        <p:spPr>
          <a:xfrm>
            <a:off x="129300" y="225100"/>
            <a:ext cx="4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Print preparation</a:t>
            </a:r>
            <a:endParaRPr b="1">
              <a:solidFill>
                <a:srgbClr val="29647D"/>
              </a:solidFill>
            </a:endParaRPr>
          </a:p>
        </p:txBody>
      </p:sp>
      <p:sp>
        <p:nvSpPr>
          <p:cNvPr id="127" name="Google Shape;127;p20"/>
          <p:cNvSpPr txBox="1"/>
          <p:nvPr/>
        </p:nvSpPr>
        <p:spPr>
          <a:xfrm>
            <a:off x="227400" y="880075"/>
            <a:ext cx="4344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Some parts need to be printed with support. Before using those parts make sure to clean all support material.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Printer settings we used:</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Printer: Prusa MK2S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Material: PETG</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Layer height:</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Support: Reference printing table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Infill: Reference </a:t>
            </a:r>
            <a:r>
              <a:rPr lang="hr" sz="1200">
                <a:solidFill>
                  <a:srgbClr val="29647D"/>
                </a:solidFill>
              </a:rPr>
              <a:t>printing table</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45" name="Google Shape;945;p9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46" name="Google Shape;946;p9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t>
            </a:r>
            <a:r>
              <a:rPr b="1" lang="hr">
                <a:solidFill>
                  <a:srgbClr val="29647D"/>
                </a:solidFill>
              </a:rPr>
              <a:t>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47" name="Google Shape;947;p92"/>
          <p:cNvPicPr preferRelativeResize="0"/>
          <p:nvPr/>
        </p:nvPicPr>
        <p:blipFill>
          <a:blip r:embed="rId3">
            <a:alphaModFix/>
          </a:blip>
          <a:stretch>
            <a:fillRect/>
          </a:stretch>
        </p:blipFill>
        <p:spPr>
          <a:xfrm>
            <a:off x="561063" y="660913"/>
            <a:ext cx="3977226" cy="4126021"/>
          </a:xfrm>
          <a:prstGeom prst="rect">
            <a:avLst/>
          </a:prstGeom>
          <a:noFill/>
          <a:ln>
            <a:noFill/>
          </a:ln>
        </p:spPr>
      </p:pic>
      <p:sp>
        <p:nvSpPr>
          <p:cNvPr id="948" name="Google Shape;948;p9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9" name="Google Shape;949;p92"/>
          <p:cNvSpPr/>
          <p:nvPr/>
        </p:nvSpPr>
        <p:spPr>
          <a:xfrm>
            <a:off x="5466350" y="281125"/>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 pulley</a:t>
            </a:r>
            <a:endParaRPr sz="1200">
              <a:solidFill>
                <a:srgbClr val="29647D"/>
              </a:solidFill>
            </a:endParaRPr>
          </a:p>
          <a:p>
            <a:pPr indent="0" lvl="0" marL="0" rtl="0" algn="l">
              <a:spcBef>
                <a:spcPts val="0"/>
              </a:spcBef>
              <a:spcAft>
                <a:spcPts val="0"/>
              </a:spcAft>
              <a:buNone/>
            </a:pPr>
            <a:r>
              <a:rPr lang="hr" sz="1200">
                <a:solidFill>
                  <a:srgbClr val="29647D"/>
                </a:solidFill>
              </a:rPr>
              <a:t>J1 belt</a:t>
            </a:r>
            <a:endParaRPr sz="1200">
              <a:solidFill>
                <a:srgbClr val="29647D"/>
              </a:solidFill>
            </a:endParaRPr>
          </a:p>
        </p:txBody>
      </p:sp>
      <p:sp>
        <p:nvSpPr>
          <p:cNvPr id="950" name="Google Shape;950;p92"/>
          <p:cNvSpPr/>
          <p:nvPr/>
        </p:nvSpPr>
        <p:spPr>
          <a:xfrm>
            <a:off x="5876450" y="1602903"/>
            <a:ext cx="2244600" cy="300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Place J1 belt in position. Pull all the wires thru the base part (except J1 sensor) . After that slowly put the base all the way up to the J1 rotation shaft. Belt at this stage needs to be around base. After that you can screw in the covers and attach the pulley. Pulley has set screw holes on its side same as the cover part.</a:t>
            </a:r>
            <a:endParaRPr sz="1200">
              <a:solidFill>
                <a:srgbClr val="29647D"/>
              </a:solidFill>
            </a:endParaRPr>
          </a:p>
          <a:p>
            <a:pPr indent="0" lvl="0" marL="0" rtl="0" algn="l">
              <a:spcBef>
                <a:spcPts val="0"/>
              </a:spcBef>
              <a:spcAft>
                <a:spcPts val="0"/>
              </a:spcAft>
              <a:buNone/>
            </a:pPr>
            <a:r>
              <a:rPr lang="hr" sz="1200">
                <a:solidFill>
                  <a:srgbClr val="29647D"/>
                </a:solidFill>
              </a:rPr>
              <a:t>If needed add belt tension bearing on the red spot.</a:t>
            </a:r>
            <a:endParaRPr sz="1200">
              <a:solidFill>
                <a:srgbClr val="29647D"/>
              </a:solidFill>
            </a:endParaRPr>
          </a:p>
        </p:txBody>
      </p:sp>
      <p:sp>
        <p:nvSpPr>
          <p:cNvPr id="951" name="Google Shape;951;p92"/>
          <p:cNvSpPr/>
          <p:nvPr/>
        </p:nvSpPr>
        <p:spPr>
          <a:xfrm>
            <a:off x="3620375" y="2659050"/>
            <a:ext cx="52200" cy="82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57" name="Google Shape;957;p9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58" name="Google Shape;958;p9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59" name="Google Shape;959;p93"/>
          <p:cNvPicPr preferRelativeResize="0"/>
          <p:nvPr/>
        </p:nvPicPr>
        <p:blipFill>
          <a:blip r:embed="rId3">
            <a:alphaModFix/>
          </a:blip>
          <a:stretch>
            <a:fillRect/>
          </a:stretch>
        </p:blipFill>
        <p:spPr>
          <a:xfrm>
            <a:off x="2170500" y="294150"/>
            <a:ext cx="3304314" cy="4555200"/>
          </a:xfrm>
          <a:prstGeom prst="rect">
            <a:avLst/>
          </a:prstGeom>
          <a:noFill/>
          <a:ln>
            <a:noFill/>
          </a:ln>
        </p:spPr>
      </p:pic>
      <p:sp>
        <p:nvSpPr>
          <p:cNvPr id="960" name="Google Shape;960;p9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1" name="Google Shape;961;p9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J1_backplate</a:t>
            </a:r>
            <a:endParaRPr sz="1200">
              <a:solidFill>
                <a:srgbClr val="29647D"/>
              </a:solidFill>
            </a:endParaRPr>
          </a:p>
          <a:p>
            <a:pPr indent="0" lvl="0" marL="0" rtl="0" algn="l">
              <a:spcBef>
                <a:spcPts val="0"/>
              </a:spcBef>
              <a:spcAft>
                <a:spcPts val="0"/>
              </a:spcAft>
              <a:buNone/>
            </a:pPr>
            <a:r>
              <a:rPr lang="hr" sz="1200">
                <a:solidFill>
                  <a:srgbClr val="29647D"/>
                </a:solidFill>
              </a:rPr>
              <a:t>6 x M4 16 mm</a:t>
            </a:r>
            <a:endParaRPr sz="1200">
              <a:solidFill>
                <a:srgbClr val="29647D"/>
              </a:solidFill>
            </a:endParaRPr>
          </a:p>
        </p:txBody>
      </p:sp>
      <p:sp>
        <p:nvSpPr>
          <p:cNvPr id="962" name="Google Shape;962;p9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Pull all the wires (Except J1 sensor) thru the J1 backplate. </a:t>
            </a:r>
            <a:endParaRPr sz="1200">
              <a:solidFill>
                <a:srgbClr val="29647D"/>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68" name="Google Shape;968;p9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69" name="Google Shape;969;p94"/>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70" name="Google Shape;970;p94"/>
          <p:cNvPicPr preferRelativeResize="0"/>
          <p:nvPr/>
        </p:nvPicPr>
        <p:blipFill>
          <a:blip r:embed="rId3">
            <a:alphaModFix/>
          </a:blip>
          <a:stretch>
            <a:fillRect/>
          </a:stretch>
        </p:blipFill>
        <p:spPr>
          <a:xfrm>
            <a:off x="288000" y="840701"/>
            <a:ext cx="3968101" cy="3775474"/>
          </a:xfrm>
          <a:prstGeom prst="rect">
            <a:avLst/>
          </a:prstGeom>
          <a:noFill/>
          <a:ln>
            <a:noFill/>
          </a:ln>
        </p:spPr>
      </p:pic>
      <p:sp>
        <p:nvSpPr>
          <p:cNvPr id="971" name="Google Shape;971;p9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2" name="Google Shape;972;p94"/>
          <p:cNvSpPr/>
          <p:nvPr/>
        </p:nvSpPr>
        <p:spPr>
          <a:xfrm>
            <a:off x="6049175" y="903600"/>
            <a:ext cx="2244600" cy="3135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All robot wires need to go thru hole 1 and 2. To keep wiring mess to a minimum and reduce strain on the wires use this guide:</a:t>
            </a:r>
            <a:endParaRPr sz="1200">
              <a:solidFill>
                <a:srgbClr val="29647D"/>
              </a:solidFill>
            </a:endParaRPr>
          </a:p>
          <a:p>
            <a:pPr indent="0" lvl="0" marL="0" rtl="0" algn="l">
              <a:spcBef>
                <a:spcPts val="0"/>
              </a:spcBef>
              <a:spcAft>
                <a:spcPts val="0"/>
              </a:spcAft>
              <a:buNone/>
            </a:pPr>
            <a:r>
              <a:rPr lang="hr" sz="1200">
                <a:solidFill>
                  <a:srgbClr val="29647D"/>
                </a:solidFill>
              </a:rPr>
              <a:t>Hole 1:</a:t>
            </a:r>
            <a:endParaRPr sz="1200">
              <a:solidFill>
                <a:srgbClr val="29647D"/>
              </a:solidFill>
            </a:endParaRPr>
          </a:p>
          <a:p>
            <a:pPr indent="0" lvl="0" marL="457200" rtl="0" algn="l">
              <a:spcBef>
                <a:spcPts val="0"/>
              </a:spcBef>
              <a:spcAft>
                <a:spcPts val="0"/>
              </a:spcAft>
              <a:buNone/>
            </a:pPr>
            <a:r>
              <a:rPr lang="hr" sz="1200">
                <a:solidFill>
                  <a:srgbClr val="29647D"/>
                </a:solidFill>
              </a:rPr>
              <a:t>J1,J3,J5 Steppers</a:t>
            </a:r>
            <a:endParaRPr sz="1200">
              <a:solidFill>
                <a:srgbClr val="29647D"/>
              </a:solidFill>
            </a:endParaRPr>
          </a:p>
          <a:p>
            <a:pPr indent="0" lvl="0" marL="457200" rtl="0" algn="l">
              <a:spcBef>
                <a:spcPts val="0"/>
              </a:spcBef>
              <a:spcAft>
                <a:spcPts val="0"/>
              </a:spcAft>
              <a:buNone/>
            </a:pPr>
            <a:r>
              <a:rPr lang="hr" sz="1200">
                <a:solidFill>
                  <a:srgbClr val="29647D"/>
                </a:solidFill>
              </a:rPr>
              <a:t>Limit 6,2,1,5</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Hole 2:</a:t>
            </a:r>
            <a:endParaRPr sz="1200">
              <a:solidFill>
                <a:srgbClr val="29647D"/>
              </a:solidFill>
            </a:endParaRPr>
          </a:p>
          <a:p>
            <a:pPr indent="0" lvl="0" marL="0" rtl="0" algn="l">
              <a:spcBef>
                <a:spcPts val="0"/>
              </a:spcBef>
              <a:spcAft>
                <a:spcPts val="0"/>
              </a:spcAft>
              <a:buNone/>
            </a:pPr>
            <a:r>
              <a:rPr lang="hr" sz="1200">
                <a:solidFill>
                  <a:srgbClr val="29647D"/>
                </a:solidFill>
              </a:rPr>
              <a:t>	J2,J4,J6 Steppers</a:t>
            </a:r>
            <a:endParaRPr sz="1200">
              <a:solidFill>
                <a:srgbClr val="29647D"/>
              </a:solidFill>
            </a:endParaRPr>
          </a:p>
          <a:p>
            <a:pPr indent="0" lvl="0" marL="0" rtl="0" algn="l">
              <a:spcBef>
                <a:spcPts val="0"/>
              </a:spcBef>
              <a:spcAft>
                <a:spcPts val="0"/>
              </a:spcAft>
              <a:buNone/>
            </a:pPr>
            <a:r>
              <a:rPr lang="hr" sz="1200">
                <a:solidFill>
                  <a:srgbClr val="29647D"/>
                </a:solidFill>
              </a:rPr>
              <a:t>	Limit 6,3,4, CAN</a:t>
            </a:r>
            <a:endParaRPr sz="1200">
              <a:solidFill>
                <a:srgbClr val="29647D"/>
              </a:solidFill>
            </a:endParaRPr>
          </a:p>
          <a:p>
            <a:pPr indent="0" lvl="0" marL="0" rtl="0" algn="l">
              <a:spcBef>
                <a:spcPts val="0"/>
              </a:spcBef>
              <a:spcAft>
                <a:spcPts val="0"/>
              </a:spcAft>
              <a:buNone/>
            </a:pPr>
            <a:r>
              <a:rPr lang="hr" sz="1200">
                <a:solidFill>
                  <a:srgbClr val="29647D"/>
                </a:solidFill>
              </a:rPr>
              <a:t>	Pneumatic tubes</a:t>
            </a:r>
            <a:endParaRPr sz="1200">
              <a:solidFill>
                <a:srgbClr val="29647D"/>
              </a:solidFill>
            </a:endParaRPr>
          </a:p>
          <a:p>
            <a:pPr indent="0" lvl="0" marL="45720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cxnSp>
        <p:nvCxnSpPr>
          <p:cNvPr id="973" name="Google Shape;973;p94"/>
          <p:cNvCxnSpPr/>
          <p:nvPr/>
        </p:nvCxnSpPr>
        <p:spPr>
          <a:xfrm flipH="1">
            <a:off x="1410600" y="2075850"/>
            <a:ext cx="2204400" cy="2034000"/>
          </a:xfrm>
          <a:prstGeom prst="straightConnector1">
            <a:avLst/>
          </a:prstGeom>
          <a:noFill/>
          <a:ln cap="flat" cmpd="sng" w="9525">
            <a:solidFill>
              <a:srgbClr val="29647D"/>
            </a:solidFill>
            <a:prstDash val="solid"/>
            <a:round/>
            <a:headEnd len="med" w="med" type="none"/>
            <a:tailEnd len="med" w="med" type="triangle"/>
          </a:ln>
        </p:spPr>
      </p:cxnSp>
      <p:cxnSp>
        <p:nvCxnSpPr>
          <p:cNvPr id="974" name="Google Shape;974;p94"/>
          <p:cNvCxnSpPr/>
          <p:nvPr/>
        </p:nvCxnSpPr>
        <p:spPr>
          <a:xfrm flipH="1">
            <a:off x="1900575" y="2661550"/>
            <a:ext cx="2747400" cy="1469700"/>
          </a:xfrm>
          <a:prstGeom prst="straightConnector1">
            <a:avLst/>
          </a:prstGeom>
          <a:noFill/>
          <a:ln cap="flat" cmpd="sng" w="9525">
            <a:solidFill>
              <a:srgbClr val="29647D"/>
            </a:solidFill>
            <a:prstDash val="solid"/>
            <a:round/>
            <a:headEnd len="med" w="med" type="none"/>
            <a:tailEnd len="med" w="med" type="triangle"/>
          </a:ln>
        </p:spPr>
      </p:cxnSp>
      <p:sp>
        <p:nvSpPr>
          <p:cNvPr id="975" name="Google Shape;975;p94"/>
          <p:cNvSpPr txBox="1"/>
          <p:nvPr/>
        </p:nvSpPr>
        <p:spPr>
          <a:xfrm>
            <a:off x="4572000" y="2347275"/>
            <a:ext cx="4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1</a:t>
            </a:r>
            <a:endParaRPr b="1">
              <a:solidFill>
                <a:srgbClr val="29647D"/>
              </a:solidFill>
            </a:endParaRPr>
          </a:p>
        </p:txBody>
      </p:sp>
      <p:sp>
        <p:nvSpPr>
          <p:cNvPr id="976" name="Google Shape;976;p94"/>
          <p:cNvSpPr txBox="1"/>
          <p:nvPr/>
        </p:nvSpPr>
        <p:spPr>
          <a:xfrm>
            <a:off x="3615000" y="1821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2</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982" name="Google Shape;982;p9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983" name="Google Shape;983;p95"/>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984" name="Google Shape;984;p95"/>
          <p:cNvPicPr preferRelativeResize="0"/>
          <p:nvPr/>
        </p:nvPicPr>
        <p:blipFill>
          <a:blip r:embed="rId3">
            <a:alphaModFix/>
          </a:blip>
          <a:stretch>
            <a:fillRect/>
          </a:stretch>
        </p:blipFill>
        <p:spPr>
          <a:xfrm>
            <a:off x="326351" y="779726"/>
            <a:ext cx="3679554" cy="3775475"/>
          </a:xfrm>
          <a:prstGeom prst="rect">
            <a:avLst/>
          </a:prstGeom>
          <a:noFill/>
          <a:ln>
            <a:noFill/>
          </a:ln>
        </p:spPr>
      </p:pic>
      <p:sp>
        <p:nvSpPr>
          <p:cNvPr id="985" name="Google Shape;985;p9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6" name="Google Shape;986;p95"/>
          <p:cNvSpPr/>
          <p:nvPr/>
        </p:nvSpPr>
        <p:spPr>
          <a:xfrm>
            <a:off x="4349425" y="762400"/>
            <a:ext cx="3413400" cy="19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PAROL6 control board</a:t>
            </a:r>
            <a:br>
              <a:rPr lang="hr" sz="1200">
                <a:solidFill>
                  <a:srgbClr val="29647D"/>
                </a:solidFill>
              </a:rPr>
            </a:br>
            <a:r>
              <a:rPr lang="hr" sz="1200">
                <a:solidFill>
                  <a:srgbClr val="29647D"/>
                </a:solidFill>
              </a:rPr>
              <a:t>You can buy PAROL6 control board at:</a:t>
            </a:r>
            <a:br>
              <a:rPr lang="hr" sz="1200">
                <a:solidFill>
                  <a:srgbClr val="29647D"/>
                </a:solidFill>
              </a:rPr>
            </a:br>
            <a:r>
              <a:rPr b="1" lang="hr" sz="1200" u="sng">
                <a:solidFill>
                  <a:schemeClr val="hlink"/>
                </a:solidFill>
                <a:hlinkClick r:id="rId4"/>
              </a:rPr>
              <a:t>https://source-robotics.com/products/parol6-control-board</a:t>
            </a:r>
            <a:br>
              <a:rPr lang="hr" sz="1200">
                <a:solidFill>
                  <a:srgbClr val="29647D"/>
                </a:solidFill>
              </a:rPr>
            </a:br>
            <a:r>
              <a:rPr lang="hr" sz="1200">
                <a:solidFill>
                  <a:srgbClr val="29647D"/>
                </a:solidFill>
              </a:rPr>
              <a:t>Or send us an email at </a:t>
            </a:r>
            <a:r>
              <a:rPr lang="hr" sz="1200" u="sng">
                <a:solidFill>
                  <a:schemeClr val="hlink"/>
                </a:solidFill>
                <a:hlinkClick r:id="rId5"/>
              </a:rPr>
              <a:t>info@source-robotics.com</a:t>
            </a:r>
            <a:endParaRPr sz="1200">
              <a:solidFill>
                <a:srgbClr val="29647D"/>
              </a:solidFill>
            </a:endParaRPr>
          </a:p>
        </p:txBody>
      </p:sp>
      <p:sp>
        <p:nvSpPr>
          <p:cNvPr id="987" name="Google Shape;987;p95"/>
          <p:cNvSpPr/>
          <p:nvPr/>
        </p:nvSpPr>
        <p:spPr>
          <a:xfrm>
            <a:off x="5575425" y="2849575"/>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Position the board like shown in the picture. Wire the robot by following these wiring instructions or ones in the docs!</a:t>
            </a:r>
            <a:endParaRPr sz="1200">
              <a:solidFill>
                <a:srgbClr val="29647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993" name="Google Shape;993;p9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p:txBody>
      </p:sp>
      <p:sp>
        <p:nvSpPr>
          <p:cNvPr id="994" name="Google Shape;994;p96"/>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95" name="Google Shape;995;p96"/>
          <p:cNvSpPr/>
          <p:nvPr/>
        </p:nvSpPr>
        <p:spPr>
          <a:xfrm>
            <a:off x="6432025" y="984550"/>
            <a:ext cx="2244600" cy="3429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Wire the robot using the image on the left. For the stepper motors it is important to wire phases A and B correctly but if you switch the wires on one phase ex. phase A+ and A- it is not important since this will be taken care in the software. For  limit switches orientation is also not important (one lead to 24V other to signal. For Inductive sensors. </a:t>
            </a:r>
            <a:br>
              <a:rPr lang="hr" sz="1200">
                <a:solidFill>
                  <a:srgbClr val="29647D"/>
                </a:solidFill>
              </a:rPr>
            </a:b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Black - signal</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Blue - negative</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Brown - positive</a:t>
            </a:r>
            <a:endParaRPr sz="1200">
              <a:solidFill>
                <a:srgbClr val="29647D"/>
              </a:solidFill>
            </a:endParaRPr>
          </a:p>
        </p:txBody>
      </p:sp>
      <p:pic>
        <p:nvPicPr>
          <p:cNvPr id="996" name="Google Shape;996;p96"/>
          <p:cNvPicPr preferRelativeResize="0"/>
          <p:nvPr/>
        </p:nvPicPr>
        <p:blipFill>
          <a:blip r:embed="rId3">
            <a:alphaModFix/>
          </a:blip>
          <a:stretch>
            <a:fillRect/>
          </a:stretch>
        </p:blipFill>
        <p:spPr>
          <a:xfrm>
            <a:off x="188650" y="78300"/>
            <a:ext cx="5447301" cy="497852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02" name="Google Shape;1002;p9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p:txBody>
      </p:sp>
      <p:sp>
        <p:nvSpPr>
          <p:cNvPr id="1003" name="Google Shape;1003;p97"/>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4" name="Google Shape;1004;p97"/>
          <p:cNvSpPr/>
          <p:nvPr/>
        </p:nvSpPr>
        <p:spPr>
          <a:xfrm>
            <a:off x="6154150" y="997000"/>
            <a:ext cx="2244600" cy="254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Connect CAN gripper connection wires to the 24V and GND of the POWER connection (marked with red arrow). Connect CANH and CANL gripper connection wires to the CAN1H and CAN1L of the CANBUS connector marked with blue arrow.</a:t>
            </a:r>
            <a:endParaRPr sz="1200">
              <a:solidFill>
                <a:srgbClr val="29647D"/>
              </a:solidFill>
            </a:endParaRPr>
          </a:p>
        </p:txBody>
      </p:sp>
      <p:pic>
        <p:nvPicPr>
          <p:cNvPr id="1005" name="Google Shape;1005;p97"/>
          <p:cNvPicPr preferRelativeResize="0"/>
          <p:nvPr/>
        </p:nvPicPr>
        <p:blipFill>
          <a:blip r:embed="rId3">
            <a:alphaModFix/>
          </a:blip>
          <a:stretch>
            <a:fillRect/>
          </a:stretch>
        </p:blipFill>
        <p:spPr>
          <a:xfrm>
            <a:off x="455175" y="429900"/>
            <a:ext cx="4820999" cy="4406126"/>
          </a:xfrm>
          <a:prstGeom prst="rect">
            <a:avLst/>
          </a:prstGeom>
          <a:noFill/>
          <a:ln>
            <a:noFill/>
          </a:ln>
        </p:spPr>
      </p:pic>
      <p:cxnSp>
        <p:nvCxnSpPr>
          <p:cNvPr id="1006" name="Google Shape;1006;p97"/>
          <p:cNvCxnSpPr/>
          <p:nvPr/>
        </p:nvCxnSpPr>
        <p:spPr>
          <a:xfrm>
            <a:off x="1198825" y="299425"/>
            <a:ext cx="249600" cy="374400"/>
          </a:xfrm>
          <a:prstGeom prst="straightConnector1">
            <a:avLst/>
          </a:prstGeom>
          <a:noFill/>
          <a:ln cap="flat" cmpd="sng" w="38100">
            <a:solidFill>
              <a:srgbClr val="FF0000"/>
            </a:solidFill>
            <a:prstDash val="solid"/>
            <a:round/>
            <a:headEnd len="med" w="med" type="none"/>
            <a:tailEnd len="med" w="med" type="triangle"/>
          </a:ln>
        </p:spPr>
      </p:cxnSp>
      <p:cxnSp>
        <p:nvCxnSpPr>
          <p:cNvPr id="1007" name="Google Shape;1007;p97"/>
          <p:cNvCxnSpPr/>
          <p:nvPr/>
        </p:nvCxnSpPr>
        <p:spPr>
          <a:xfrm flipH="1">
            <a:off x="3154600" y="341500"/>
            <a:ext cx="187800" cy="4377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13" name="Google Shape;1013;p9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14" name="Google Shape;1014;p98"/>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15" name="Google Shape;1015;p98"/>
          <p:cNvPicPr preferRelativeResize="0"/>
          <p:nvPr/>
        </p:nvPicPr>
        <p:blipFill>
          <a:blip r:embed="rId3">
            <a:alphaModFix/>
          </a:blip>
          <a:stretch>
            <a:fillRect/>
          </a:stretch>
        </p:blipFill>
        <p:spPr>
          <a:xfrm>
            <a:off x="129300" y="962613"/>
            <a:ext cx="4438466" cy="3775475"/>
          </a:xfrm>
          <a:prstGeom prst="rect">
            <a:avLst/>
          </a:prstGeom>
          <a:noFill/>
          <a:ln>
            <a:noFill/>
          </a:ln>
        </p:spPr>
      </p:pic>
      <p:sp>
        <p:nvSpPr>
          <p:cNvPr id="1016" name="Google Shape;1016;p9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17" name="Google Shape;1017;p98"/>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Electronics case</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8 x M3 12 mm</a:t>
            </a:r>
            <a:endParaRPr sz="1200">
              <a:solidFill>
                <a:srgbClr val="29647D"/>
              </a:solidFill>
            </a:endParaRPr>
          </a:p>
        </p:txBody>
      </p:sp>
      <p:sp>
        <p:nvSpPr>
          <p:cNvPr id="1018" name="Google Shape;1018;p98"/>
          <p:cNvSpPr/>
          <p:nvPr/>
        </p:nvSpPr>
        <p:spPr>
          <a:xfrm>
            <a:off x="5876450" y="2701250"/>
            <a:ext cx="2282700" cy="1345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Slide the electronics case from the bottom of the board. Secure it to the robot with 8 x M3 screws. Remove the terminals from the green connector next to the USB. </a:t>
            </a:r>
            <a:endParaRPr sz="1200">
              <a:solidFill>
                <a:srgbClr val="29647D"/>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24" name="Google Shape;1024;p99"/>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Prepare the wires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25" name="Google Shape;1025;p99"/>
          <p:cNvPicPr preferRelativeResize="0"/>
          <p:nvPr/>
        </p:nvPicPr>
        <p:blipFill>
          <a:blip r:embed="rId3">
            <a:alphaModFix/>
          </a:blip>
          <a:stretch>
            <a:fillRect/>
          </a:stretch>
        </p:blipFill>
        <p:spPr>
          <a:xfrm>
            <a:off x="490925" y="1008473"/>
            <a:ext cx="4201451" cy="3435376"/>
          </a:xfrm>
          <a:prstGeom prst="rect">
            <a:avLst/>
          </a:prstGeom>
          <a:noFill/>
          <a:ln>
            <a:noFill/>
          </a:ln>
        </p:spPr>
      </p:pic>
      <p:sp>
        <p:nvSpPr>
          <p:cNvPr id="1026" name="Google Shape;1026;p99"/>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27" name="Google Shape;1027;p99"/>
          <p:cNvSpPr/>
          <p:nvPr/>
        </p:nvSpPr>
        <p:spPr>
          <a:xfrm>
            <a:off x="4933400"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On/off button</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JST PH 2.0mm 4pin wire</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028" name="Google Shape;1028;p99"/>
          <p:cNvSpPr/>
          <p:nvPr/>
        </p:nvSpPr>
        <p:spPr>
          <a:xfrm>
            <a:off x="4933400" y="1496000"/>
            <a:ext cx="2244600" cy="143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JST wire to the button following the colour markings. Only follow it if you have exact same wire and button. Length of the JST cable needs to be 80 mm!</a:t>
            </a:r>
            <a:endParaRPr sz="1200">
              <a:solidFill>
                <a:srgbClr val="29647D"/>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sp>
        <p:nvSpPr>
          <p:cNvPr id="1034" name="Google Shape;1034;p100"/>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Prepare the wires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sp>
        <p:nvSpPr>
          <p:cNvPr id="1035" name="Google Shape;1035;p100"/>
          <p:cNvSpPr txBox="1"/>
          <p:nvPr/>
        </p:nvSpPr>
        <p:spPr>
          <a:xfrm>
            <a:off x="5724725" y="191180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6" name="Google Shape;1036;p100"/>
          <p:cNvSpPr/>
          <p:nvPr/>
        </p:nvSpPr>
        <p:spPr>
          <a:xfrm>
            <a:off x="5395525" y="22510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GX16 2PIN</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xt30 female connector</a:t>
            </a:r>
            <a:endParaRPr sz="1200">
              <a:solidFill>
                <a:srgbClr val="29647D"/>
              </a:solidFill>
            </a:endParaRPr>
          </a:p>
        </p:txBody>
      </p:sp>
      <p:sp>
        <p:nvSpPr>
          <p:cNvPr id="1037" name="Google Shape;1037;p100"/>
          <p:cNvSpPr/>
          <p:nvPr/>
        </p:nvSpPr>
        <p:spPr>
          <a:xfrm>
            <a:off x="5724725" y="1625850"/>
            <a:ext cx="2244600" cy="1374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GX16 2PIN male connector with at least 110 mm wire to the xt30 female connector! MAKE SURE YOU FOLLOW THE POLARITY AS SHOW ON THE IMAGE!</a:t>
            </a:r>
            <a:endParaRPr sz="1200">
              <a:solidFill>
                <a:srgbClr val="29647D"/>
              </a:solidFill>
            </a:endParaRPr>
          </a:p>
        </p:txBody>
      </p:sp>
      <p:pic>
        <p:nvPicPr>
          <p:cNvPr id="1038" name="Google Shape;1038;p100"/>
          <p:cNvPicPr preferRelativeResize="0"/>
          <p:nvPr/>
        </p:nvPicPr>
        <p:blipFill>
          <a:blip r:embed="rId3">
            <a:alphaModFix/>
          </a:blip>
          <a:stretch>
            <a:fillRect/>
          </a:stretch>
        </p:blipFill>
        <p:spPr>
          <a:xfrm>
            <a:off x="152400" y="341084"/>
            <a:ext cx="5112575" cy="4650017"/>
          </a:xfrm>
          <a:prstGeom prst="rect">
            <a:avLst/>
          </a:prstGeom>
          <a:noFill/>
          <a:ln>
            <a:noFill/>
          </a:ln>
        </p:spPr>
      </p:pic>
      <p:sp>
        <p:nvSpPr>
          <p:cNvPr id="1039" name="Google Shape;1039;p100"/>
          <p:cNvSpPr/>
          <p:nvPr/>
        </p:nvSpPr>
        <p:spPr>
          <a:xfrm>
            <a:off x="218775" y="1300100"/>
            <a:ext cx="1207200" cy="10119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45" name="Google Shape;1045;p10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46" name="Google Shape;1046;p10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47" name="Google Shape;1047;p101"/>
          <p:cNvPicPr preferRelativeResize="0"/>
          <p:nvPr/>
        </p:nvPicPr>
        <p:blipFill>
          <a:blip r:embed="rId3">
            <a:alphaModFix/>
          </a:blip>
          <a:stretch>
            <a:fillRect/>
          </a:stretch>
        </p:blipFill>
        <p:spPr>
          <a:xfrm>
            <a:off x="287988" y="878750"/>
            <a:ext cx="4861486" cy="3714501"/>
          </a:xfrm>
          <a:prstGeom prst="rect">
            <a:avLst/>
          </a:prstGeom>
          <a:noFill/>
          <a:ln>
            <a:noFill/>
          </a:ln>
        </p:spPr>
      </p:pic>
      <p:sp>
        <p:nvSpPr>
          <p:cNvPr id="1048" name="Google Shape;1048;p101"/>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9" name="Google Shape;1049;p101"/>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2 x Pneumatic connector 1</a:t>
            </a:r>
            <a:endParaRPr sz="1200">
              <a:solidFill>
                <a:srgbClr val="29647D"/>
              </a:solidFill>
            </a:endParaRPr>
          </a:p>
          <a:p>
            <a:pPr indent="0" lvl="0" marL="0" rtl="0" algn="l">
              <a:spcBef>
                <a:spcPts val="0"/>
              </a:spcBef>
              <a:spcAft>
                <a:spcPts val="0"/>
              </a:spcAft>
              <a:buNone/>
            </a:pPr>
            <a:r>
              <a:rPr lang="hr" sz="1200">
                <a:solidFill>
                  <a:srgbClr val="29647D"/>
                </a:solidFill>
              </a:rPr>
              <a:t>On/Off button</a:t>
            </a:r>
            <a:endParaRPr sz="1200">
              <a:solidFill>
                <a:srgbClr val="29647D"/>
              </a:solidFill>
            </a:endParaRPr>
          </a:p>
          <a:p>
            <a:pPr indent="0" lvl="0" marL="0" rtl="0" algn="l">
              <a:spcBef>
                <a:spcPts val="0"/>
              </a:spcBef>
              <a:spcAft>
                <a:spcPts val="0"/>
              </a:spcAft>
              <a:buNone/>
            </a:pPr>
            <a:r>
              <a:rPr lang="hr" sz="1200">
                <a:solidFill>
                  <a:srgbClr val="29647D"/>
                </a:solidFill>
              </a:rPr>
              <a:t>Power connector</a:t>
            </a:r>
            <a:endParaRPr sz="1200">
              <a:solidFill>
                <a:srgbClr val="29647D"/>
              </a:solidFill>
            </a:endParaRPr>
          </a:p>
          <a:p>
            <a:pPr indent="0" lvl="0" marL="0" rtl="0" algn="l">
              <a:spcBef>
                <a:spcPts val="0"/>
              </a:spcBef>
              <a:spcAft>
                <a:spcPts val="0"/>
              </a:spcAft>
              <a:buNone/>
            </a:pPr>
            <a:r>
              <a:rPr lang="hr" sz="1200">
                <a:solidFill>
                  <a:srgbClr val="29647D"/>
                </a:solidFill>
              </a:rPr>
              <a:t>8 x M3 8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50" name="Google Shape;1050;p101"/>
          <p:cNvSpPr/>
          <p:nvPr/>
        </p:nvSpPr>
        <p:spPr>
          <a:xfrm>
            <a:off x="5876450" y="2701250"/>
            <a:ext cx="2244600" cy="150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Pneumatic tubes after they exit the base of the robot need to be at least 150mm long! If needed shorten cooling fan wires. Also make note of the polarity of the fan!</a:t>
            </a:r>
            <a:endParaRPr sz="1200">
              <a:solidFill>
                <a:srgbClr val="29647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33" name="Google Shape;133;p2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34" name="Google Shape;134;p21"/>
          <p:cNvSpPr txBox="1"/>
          <p:nvPr/>
        </p:nvSpPr>
        <p:spPr>
          <a:xfrm>
            <a:off x="129300" y="225100"/>
            <a:ext cx="58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Assembly manual</a:t>
            </a:r>
            <a:r>
              <a:rPr b="1" lang="hr">
                <a:solidFill>
                  <a:srgbClr val="29647D"/>
                </a:solidFill>
              </a:rPr>
              <a:t> - Wire and pneumatic tube preparation</a:t>
            </a:r>
            <a:endParaRPr b="1">
              <a:solidFill>
                <a:srgbClr val="29647D"/>
              </a:solidFill>
            </a:endParaRPr>
          </a:p>
        </p:txBody>
      </p:sp>
      <p:sp>
        <p:nvSpPr>
          <p:cNvPr id="135" name="Google Shape;135;p21"/>
          <p:cNvSpPr txBox="1"/>
          <p:nvPr/>
        </p:nvSpPr>
        <p:spPr>
          <a:xfrm>
            <a:off x="227400" y="880075"/>
            <a:ext cx="43446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hr" sz="1200">
                <a:solidFill>
                  <a:srgbClr val="29647D"/>
                </a:solidFill>
              </a:rPr>
              <a:t>Wires for gripper need to be twisted pair wires.</a:t>
            </a:r>
            <a:endParaRPr sz="1200">
              <a:solidFill>
                <a:srgbClr val="29647D"/>
              </a:solidFill>
            </a:endParaRPr>
          </a:p>
          <a:p>
            <a:pPr indent="0" lvl="0" marL="0" rtl="0" algn="l">
              <a:spcBef>
                <a:spcPts val="0"/>
              </a:spcBef>
              <a:spcAft>
                <a:spcPts val="0"/>
              </a:spcAft>
              <a:buNone/>
            </a:pPr>
            <a:r>
              <a:rPr lang="hr" sz="1200">
                <a:solidFill>
                  <a:srgbClr val="29647D"/>
                </a:solidFill>
              </a:rPr>
              <a:t>Try to follow these guidelines on how much wire length you need to have for every part of the robot.</a:t>
            </a:r>
            <a:endParaRPr sz="1200">
              <a:solidFill>
                <a:srgbClr val="29647D"/>
              </a:solidFill>
            </a:endParaRPr>
          </a:p>
          <a:p>
            <a:pPr indent="0" lvl="0" marL="0" rtl="0" algn="l">
              <a:spcBef>
                <a:spcPts val="0"/>
              </a:spcBef>
              <a:spcAft>
                <a:spcPts val="0"/>
              </a:spcAft>
              <a:buNone/>
            </a:pPr>
            <a:r>
              <a:rPr lang="hr" sz="1200">
                <a:solidFill>
                  <a:srgbClr val="29647D"/>
                </a:solidFill>
              </a:rPr>
              <a:t>Wire lengths: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1 - 4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1 - 3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2 - 4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2 - 2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3 - 4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3 - 2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4 - 4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4 - 3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5 - 4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Limit switch joint 5 - 2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Motor joint 6 - 4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Sensor joint 6 - 3 wires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Pneumatic tubes - 2 tubes 1 meters</a:t>
            </a:r>
            <a:endParaRPr sz="1200">
              <a:solidFill>
                <a:srgbClr val="29647D"/>
              </a:solidFill>
            </a:endParaRPr>
          </a:p>
          <a:p>
            <a:pPr indent="-304800" lvl="0" marL="457200" rtl="0" algn="l">
              <a:spcBef>
                <a:spcPts val="0"/>
              </a:spcBef>
              <a:spcAft>
                <a:spcPts val="0"/>
              </a:spcAft>
              <a:buClr>
                <a:srgbClr val="29647D"/>
              </a:buClr>
              <a:buSzPts val="1200"/>
              <a:buChar char="●"/>
            </a:pPr>
            <a:r>
              <a:rPr lang="hr" sz="1200">
                <a:solidFill>
                  <a:srgbClr val="29647D"/>
                </a:solidFill>
              </a:rPr>
              <a:t>Gripper wires - 4 wire 1 meters (2 twisted wire pair)</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36" name="Google Shape;136;p21"/>
          <p:cNvSpPr/>
          <p:nvPr/>
        </p:nvSpPr>
        <p:spPr>
          <a:xfrm>
            <a:off x="4872900" y="447025"/>
            <a:ext cx="3154800" cy="4032000"/>
          </a:xfrm>
          <a:prstGeom prst="roundRect">
            <a:avLst>
              <a:gd fmla="val 16667" name="adj"/>
            </a:avLst>
          </a:prstGeom>
          <a:solidFill>
            <a:schemeClr val="lt1"/>
          </a:solidFill>
          <a:ln cap="flat" cmpd="sng" w="1143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Since robot is built from the wrist to the bas</a:t>
            </a:r>
            <a:r>
              <a:rPr lang="hr" sz="1200">
                <a:solidFill>
                  <a:srgbClr val="29647D"/>
                </a:solidFill>
              </a:rPr>
              <a:t>e of the robot you will have more and more wires as you reach the end. To keep it clean and easy to assemble before adding next link wrap group of wires with insulation tape (we used cloth fabric tape). For example after finishing lower arm assembly wrap Joint 6 motor with tape, Joint 5 motors with tape… Try to use tape of different color to mark different joints. This will help you A LOT when you will need to wire up the robot. When you assemble the robot you will have more length of the wires than you need cut them so you can wire the control board and keep everything clean. Usually after the wires exit the base of the robot they need to have extra 8 cm. For tubes leave 15 cm.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56" name="Google Shape;1056;p102"/>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57" name="Google Shape;1057;p102"/>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58" name="Google Shape;1058;p102"/>
          <p:cNvPicPr preferRelativeResize="0"/>
          <p:nvPr/>
        </p:nvPicPr>
        <p:blipFill>
          <a:blip r:embed="rId3">
            <a:alphaModFix/>
          </a:blip>
          <a:stretch>
            <a:fillRect/>
          </a:stretch>
        </p:blipFill>
        <p:spPr>
          <a:xfrm>
            <a:off x="864250" y="887751"/>
            <a:ext cx="4659953" cy="3775476"/>
          </a:xfrm>
          <a:prstGeom prst="rect">
            <a:avLst/>
          </a:prstGeom>
          <a:noFill/>
          <a:ln>
            <a:noFill/>
          </a:ln>
        </p:spPr>
      </p:pic>
      <p:sp>
        <p:nvSpPr>
          <p:cNvPr id="1059" name="Google Shape;1059;p102"/>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60" name="Google Shape;1060;p102"/>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Lid_electronics</a:t>
            </a:r>
            <a:endParaRPr sz="1200">
              <a:solidFill>
                <a:srgbClr val="29647D"/>
              </a:solidFill>
            </a:endParaRPr>
          </a:p>
          <a:p>
            <a:pPr indent="0" lvl="0" marL="0" rtl="0" algn="l">
              <a:spcBef>
                <a:spcPts val="0"/>
              </a:spcBef>
              <a:spcAft>
                <a:spcPts val="0"/>
              </a:spcAft>
              <a:buNone/>
            </a:pPr>
            <a:r>
              <a:rPr lang="hr" sz="1200">
                <a:solidFill>
                  <a:srgbClr val="29647D"/>
                </a:solidFill>
              </a:rPr>
              <a:t>Fan cover</a:t>
            </a:r>
            <a:endParaRPr sz="1200">
              <a:solidFill>
                <a:srgbClr val="29647D"/>
              </a:solidFill>
            </a:endParaRPr>
          </a:p>
          <a:p>
            <a:pPr indent="0" lvl="0" marL="0" rtl="0" algn="l">
              <a:spcBef>
                <a:spcPts val="0"/>
              </a:spcBef>
              <a:spcAft>
                <a:spcPts val="0"/>
              </a:spcAft>
              <a:buNone/>
            </a:pPr>
            <a:r>
              <a:rPr lang="hr" sz="1200">
                <a:solidFill>
                  <a:srgbClr val="29647D"/>
                </a:solidFill>
              </a:rPr>
              <a:t>Cooling fan</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061" name="Google Shape;1061;p102"/>
          <p:cNvSpPr/>
          <p:nvPr/>
        </p:nvSpPr>
        <p:spPr>
          <a:xfrm>
            <a:off x="5876450" y="2701250"/>
            <a:ext cx="2244600" cy="1697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cooling fan using provided screws. Fans wires need to shortened if they are too long. Depending what fan you use; it may come with different set of screws.</a:t>
            </a:r>
            <a:endParaRPr sz="1200">
              <a:solidFill>
                <a:srgbClr val="29647D"/>
              </a:solidFill>
            </a:endParaRPr>
          </a:p>
        </p:txBody>
      </p:sp>
      <p:sp>
        <p:nvSpPr>
          <p:cNvPr id="1062" name="Google Shape;1062;p102"/>
          <p:cNvSpPr/>
          <p:nvPr/>
        </p:nvSpPr>
        <p:spPr>
          <a:xfrm>
            <a:off x="234075" y="3405100"/>
            <a:ext cx="1844400" cy="1402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When </a:t>
            </a:r>
            <a:r>
              <a:rPr lang="hr" sz="1200">
                <a:solidFill>
                  <a:srgbClr val="29647D"/>
                </a:solidFill>
              </a:rPr>
              <a:t>connecting power to your robot (24V) PAY ATTENTION HOW YOU WIRED THE CONNECTOR!</a:t>
            </a:r>
            <a:endParaRPr sz="1200">
              <a:solidFill>
                <a:srgbClr val="29647D"/>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68" name="Google Shape;1068;p103"/>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69" name="Google Shape;1069;p103"/>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Base assembly</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070" name="Google Shape;1070;p103"/>
          <p:cNvPicPr preferRelativeResize="0"/>
          <p:nvPr/>
        </p:nvPicPr>
        <p:blipFill>
          <a:blip r:embed="rId3">
            <a:alphaModFix/>
          </a:blip>
          <a:stretch>
            <a:fillRect/>
          </a:stretch>
        </p:blipFill>
        <p:spPr>
          <a:xfrm>
            <a:off x="331150" y="840700"/>
            <a:ext cx="4923580" cy="3714498"/>
          </a:xfrm>
          <a:prstGeom prst="rect">
            <a:avLst/>
          </a:prstGeom>
          <a:noFill/>
          <a:ln>
            <a:noFill/>
          </a:ln>
        </p:spPr>
      </p:pic>
      <p:sp>
        <p:nvSpPr>
          <p:cNvPr id="1071" name="Google Shape;1071;p103"/>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72" name="Google Shape;1072;p103"/>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Bottom lid</a:t>
            </a:r>
            <a:endParaRPr sz="1200">
              <a:solidFill>
                <a:srgbClr val="29647D"/>
              </a:solidFill>
            </a:endParaRPr>
          </a:p>
          <a:p>
            <a:pPr indent="0" lvl="0" marL="0" rtl="0" algn="l">
              <a:spcBef>
                <a:spcPts val="0"/>
              </a:spcBef>
              <a:spcAft>
                <a:spcPts val="0"/>
              </a:spcAft>
              <a:buNone/>
            </a:pPr>
            <a:r>
              <a:rPr lang="hr" sz="1200">
                <a:solidFill>
                  <a:srgbClr val="29647D"/>
                </a:solidFill>
              </a:rPr>
              <a:t>3 x M3 8 mm; 2 mm head height</a:t>
            </a:r>
            <a:endParaRPr sz="1200">
              <a:solidFill>
                <a:srgbClr val="29647D"/>
              </a:solidFill>
            </a:endParaRPr>
          </a:p>
        </p:txBody>
      </p:sp>
      <p:sp>
        <p:nvSpPr>
          <p:cNvPr id="1073" name="Google Shape;1073;p103"/>
          <p:cNvSpPr/>
          <p:nvPr/>
        </p:nvSpPr>
        <p:spPr>
          <a:xfrm>
            <a:off x="5876450" y="270125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79" name="Google Shape;1079;p104"/>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80" name="Google Shape;1080;p104"/>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J5 belt</a:t>
            </a:r>
            <a:endParaRPr b="1">
              <a:solidFill>
                <a:srgbClr val="29647D"/>
              </a:solidFill>
            </a:endParaRPr>
          </a:p>
        </p:txBody>
      </p:sp>
      <p:sp>
        <p:nvSpPr>
          <p:cNvPr id="1081" name="Google Shape;1081;p104"/>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2" name="Google Shape;1082;p104"/>
          <p:cNvSpPr/>
          <p:nvPr/>
        </p:nvSpPr>
        <p:spPr>
          <a:xfrm>
            <a:off x="5876450" y="1430350"/>
            <a:ext cx="2244600" cy="101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J5 Pulley</a:t>
            </a:r>
            <a:endParaRPr sz="1200">
              <a:solidFill>
                <a:srgbClr val="29647D"/>
              </a:solidFill>
            </a:endParaRPr>
          </a:p>
          <a:p>
            <a:pPr indent="0" lvl="0" marL="0" rtl="0" algn="l">
              <a:spcBef>
                <a:spcPts val="0"/>
              </a:spcBef>
              <a:spcAft>
                <a:spcPts val="0"/>
              </a:spcAft>
              <a:buNone/>
            </a:pPr>
            <a:r>
              <a:rPr lang="hr" sz="1200">
                <a:solidFill>
                  <a:srgbClr val="29647D"/>
                </a:solidFill>
              </a:rPr>
              <a:t>J5 belt</a:t>
            </a:r>
            <a:endParaRPr sz="1200">
              <a:solidFill>
                <a:srgbClr val="29647D"/>
              </a:solidFill>
            </a:endParaRPr>
          </a:p>
        </p:txBody>
      </p:sp>
      <p:sp>
        <p:nvSpPr>
          <p:cNvPr id="1083" name="Google Shape;1083;p104"/>
          <p:cNvSpPr/>
          <p:nvPr/>
        </p:nvSpPr>
        <p:spPr>
          <a:xfrm>
            <a:off x="5559075" y="2701250"/>
            <a:ext cx="25620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the belt between J5 pulley and </a:t>
            </a:r>
            <a:r>
              <a:rPr lang="hr" sz="1200">
                <a:solidFill>
                  <a:srgbClr val="29647D"/>
                </a:solidFill>
              </a:rPr>
              <a:t>HTD3_48_J5_pulley</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084" name="Google Shape;1084;p104"/>
          <p:cNvPicPr preferRelativeResize="0"/>
          <p:nvPr/>
        </p:nvPicPr>
        <p:blipFill>
          <a:blip r:embed="rId3">
            <a:alphaModFix/>
          </a:blip>
          <a:stretch>
            <a:fillRect/>
          </a:stretch>
        </p:blipFill>
        <p:spPr>
          <a:xfrm>
            <a:off x="729550" y="777700"/>
            <a:ext cx="3548790" cy="3929901"/>
          </a:xfrm>
          <a:prstGeom prst="rect">
            <a:avLst/>
          </a:prstGeom>
          <a:noFill/>
          <a:ln>
            <a:noFill/>
          </a:ln>
        </p:spPr>
      </p:pic>
      <p:cxnSp>
        <p:nvCxnSpPr>
          <p:cNvPr id="1085" name="Google Shape;1085;p104"/>
          <p:cNvCxnSpPr/>
          <p:nvPr/>
        </p:nvCxnSpPr>
        <p:spPr>
          <a:xfrm flipH="1">
            <a:off x="3654750" y="3315500"/>
            <a:ext cx="1700700" cy="33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091" name="Google Shape;1091;p105"/>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092" name="Google Shape;1092;p105"/>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J3 belt</a:t>
            </a:r>
            <a:endParaRPr b="1">
              <a:solidFill>
                <a:srgbClr val="29647D"/>
              </a:solidFill>
            </a:endParaRPr>
          </a:p>
        </p:txBody>
      </p:sp>
      <p:sp>
        <p:nvSpPr>
          <p:cNvPr id="1093" name="Google Shape;1093;p105"/>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94" name="Google Shape;1094;p105"/>
          <p:cNvSpPr/>
          <p:nvPr/>
        </p:nvSpPr>
        <p:spPr>
          <a:xfrm>
            <a:off x="5876450" y="673350"/>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3x8 mm bearing</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42_pulley</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Shaft coupler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095" name="Google Shape;1095;p105"/>
          <p:cNvSpPr/>
          <p:nvPr/>
        </p:nvSpPr>
        <p:spPr>
          <a:xfrm>
            <a:off x="5876450" y="21024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a:t>
            </a:r>
            <a:r>
              <a:rPr lang="hr" sz="1200">
                <a:solidFill>
                  <a:srgbClr val="29647D"/>
                </a:solidFill>
              </a:rPr>
              <a:t>shaft</a:t>
            </a:r>
            <a:r>
              <a:rPr lang="hr" sz="1200">
                <a:solidFill>
                  <a:srgbClr val="29647D"/>
                </a:solidFill>
              </a:rPr>
              <a:t> coupler to the pulley with 4 M4 </a:t>
            </a:r>
            <a:r>
              <a:rPr lang="hr" sz="1200">
                <a:solidFill>
                  <a:srgbClr val="29647D"/>
                </a:solidFill>
              </a:rPr>
              <a:t>10mm</a:t>
            </a:r>
            <a:r>
              <a:rPr lang="hr" sz="1200">
                <a:solidFill>
                  <a:srgbClr val="29647D"/>
                </a:solidFill>
              </a:rPr>
              <a:t> screws.</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rPr lang="hr" sz="1200">
                <a:solidFill>
                  <a:srgbClr val="29647D"/>
                </a:solidFill>
              </a:rPr>
              <a:t>Gearbox has a hole (keyway) where key should be going. Since we are not using keys make sure that the screw of shaft coupler goes in the keyway! Use threadlocker here!</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pic>
        <p:nvPicPr>
          <p:cNvPr id="1096" name="Google Shape;1096;p105"/>
          <p:cNvPicPr preferRelativeResize="0"/>
          <p:nvPr/>
        </p:nvPicPr>
        <p:blipFill>
          <a:blip r:embed="rId3">
            <a:alphaModFix/>
          </a:blip>
          <a:stretch>
            <a:fillRect/>
          </a:stretch>
        </p:blipFill>
        <p:spPr>
          <a:xfrm>
            <a:off x="152400" y="777700"/>
            <a:ext cx="4343573" cy="3929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02" name="Google Shape;1102;p106"/>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03" name="Google Shape;1103;p106"/>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Attaching joint covers</a:t>
            </a:r>
            <a:endParaRPr b="1">
              <a:solidFill>
                <a:srgbClr val="29647D"/>
              </a:solidFill>
            </a:endParaRPr>
          </a:p>
        </p:txBody>
      </p:sp>
      <p:sp>
        <p:nvSpPr>
          <p:cNvPr id="1104" name="Google Shape;1104;p106"/>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05" name="Google Shape;1105;p106"/>
          <p:cNvPicPr preferRelativeResize="0"/>
          <p:nvPr/>
        </p:nvPicPr>
        <p:blipFill>
          <a:blip r:embed="rId3">
            <a:alphaModFix/>
          </a:blip>
          <a:stretch>
            <a:fillRect/>
          </a:stretch>
        </p:blipFill>
        <p:spPr>
          <a:xfrm>
            <a:off x="90050" y="1015825"/>
            <a:ext cx="3597326" cy="3299000"/>
          </a:xfrm>
          <a:prstGeom prst="rect">
            <a:avLst/>
          </a:prstGeom>
          <a:noFill/>
          <a:ln>
            <a:noFill/>
          </a:ln>
        </p:spPr>
      </p:pic>
      <p:pic>
        <p:nvPicPr>
          <p:cNvPr id="1106" name="Google Shape;1106;p106"/>
          <p:cNvPicPr preferRelativeResize="0"/>
          <p:nvPr/>
        </p:nvPicPr>
        <p:blipFill>
          <a:blip r:embed="rId4">
            <a:alphaModFix/>
          </a:blip>
          <a:stretch>
            <a:fillRect/>
          </a:stretch>
        </p:blipFill>
        <p:spPr>
          <a:xfrm>
            <a:off x="4016501" y="1259200"/>
            <a:ext cx="4122499" cy="3025275"/>
          </a:xfrm>
          <a:prstGeom prst="rect">
            <a:avLst/>
          </a:prstGeom>
          <a:noFill/>
          <a:ln>
            <a:noFill/>
          </a:ln>
        </p:spPr>
      </p:pic>
      <p:cxnSp>
        <p:nvCxnSpPr>
          <p:cNvPr id="1107" name="Google Shape;1107;p106"/>
          <p:cNvCxnSpPr/>
          <p:nvPr/>
        </p:nvCxnSpPr>
        <p:spPr>
          <a:xfrm flipH="1">
            <a:off x="3277950" y="1532525"/>
            <a:ext cx="792600" cy="437400"/>
          </a:xfrm>
          <a:prstGeom prst="straightConnector1">
            <a:avLst/>
          </a:prstGeom>
          <a:noFill/>
          <a:ln cap="flat" cmpd="sng" w="9525">
            <a:solidFill>
              <a:srgbClr val="29647D"/>
            </a:solidFill>
            <a:prstDash val="solid"/>
            <a:round/>
            <a:headEnd len="med" w="med" type="none"/>
            <a:tailEnd len="med" w="med" type="triangle"/>
          </a:ln>
        </p:spPr>
      </p:cxnSp>
      <p:cxnSp>
        <p:nvCxnSpPr>
          <p:cNvPr id="1108" name="Google Shape;1108;p106"/>
          <p:cNvCxnSpPr/>
          <p:nvPr/>
        </p:nvCxnSpPr>
        <p:spPr>
          <a:xfrm>
            <a:off x="3322200" y="2584400"/>
            <a:ext cx="1249800" cy="316500"/>
          </a:xfrm>
          <a:prstGeom prst="straightConnector1">
            <a:avLst/>
          </a:prstGeom>
          <a:noFill/>
          <a:ln cap="flat" cmpd="sng" w="9525">
            <a:solidFill>
              <a:srgbClr val="29647D"/>
            </a:solidFill>
            <a:prstDash val="solid"/>
            <a:round/>
            <a:headEnd len="med" w="med" type="none"/>
            <a:tailEnd len="med" w="med" type="triangle"/>
          </a:ln>
        </p:spPr>
      </p:cxnSp>
      <p:sp>
        <p:nvSpPr>
          <p:cNvPr id="1109" name="Google Shape;1109;p106"/>
          <p:cNvSpPr txBox="1"/>
          <p:nvPr/>
        </p:nvSpPr>
        <p:spPr>
          <a:xfrm>
            <a:off x="4281225" y="20954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10" name="Google Shape;1110;p106"/>
          <p:cNvSpPr/>
          <p:nvPr/>
        </p:nvSpPr>
        <p:spPr>
          <a:xfrm>
            <a:off x="2604550" y="309100"/>
            <a:ext cx="2244600" cy="11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2 x M3 12 mm</a:t>
            </a:r>
            <a:endParaRPr sz="1200">
              <a:solidFill>
                <a:srgbClr val="29647D"/>
              </a:solidFill>
            </a:endParaRPr>
          </a:p>
          <a:p>
            <a:pPr indent="0" lvl="0" marL="0" rtl="0" algn="l">
              <a:spcBef>
                <a:spcPts val="0"/>
              </a:spcBef>
              <a:spcAft>
                <a:spcPts val="0"/>
              </a:spcAft>
              <a:buNone/>
            </a:pPr>
            <a:r>
              <a:rPr lang="hr" sz="1200">
                <a:solidFill>
                  <a:srgbClr val="29647D"/>
                </a:solidFill>
              </a:rPr>
              <a:t>2 x M3 8 mm</a:t>
            </a:r>
            <a:endParaRPr sz="1200">
              <a:solidFill>
                <a:srgbClr val="29647D"/>
              </a:solidFill>
            </a:endParaRPr>
          </a:p>
          <a:p>
            <a:pPr indent="0" lvl="0" marL="0" rtl="0" algn="l">
              <a:spcBef>
                <a:spcPts val="0"/>
              </a:spcBef>
              <a:spcAft>
                <a:spcPts val="0"/>
              </a:spcAft>
              <a:buNone/>
            </a:pPr>
            <a:r>
              <a:rPr lang="hr" sz="1200">
                <a:solidFill>
                  <a:srgbClr val="29647D"/>
                </a:solidFill>
              </a:rPr>
              <a:t>8 x M3 14 mm</a:t>
            </a:r>
            <a:endParaRPr sz="1200">
              <a:solidFill>
                <a:srgbClr val="29647D"/>
              </a:solidFill>
            </a:endParaRPr>
          </a:p>
          <a:p>
            <a:pPr indent="0" lvl="0" marL="0" rtl="0" algn="l">
              <a:spcBef>
                <a:spcPts val="0"/>
              </a:spcBef>
              <a:spcAft>
                <a:spcPts val="0"/>
              </a:spcAft>
              <a:buNone/>
            </a:pPr>
            <a:r>
              <a:rPr lang="hr" sz="1200">
                <a:solidFill>
                  <a:srgbClr val="29647D"/>
                </a:solidFill>
              </a:rPr>
              <a:t>8 x 4x8x3 ball bearing</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
        <p:nvSpPr>
          <p:cNvPr id="1111" name="Google Shape;1111;p106"/>
          <p:cNvSpPr/>
          <p:nvPr/>
        </p:nvSpPr>
        <p:spPr>
          <a:xfrm>
            <a:off x="5165750" y="225100"/>
            <a:ext cx="2244600" cy="101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For belt tension use 2 </a:t>
            </a:r>
            <a:r>
              <a:rPr lang="hr" sz="1200">
                <a:solidFill>
                  <a:srgbClr val="29647D"/>
                </a:solidFill>
              </a:rPr>
              <a:t>bearings on M3 14 mm screw. Do that on each side of the belt</a:t>
            </a:r>
            <a:endParaRPr sz="1200">
              <a:solidFill>
                <a:srgbClr val="29647D"/>
              </a:solidFill>
            </a:endParaRPr>
          </a:p>
        </p:txBody>
      </p:sp>
      <p:sp>
        <p:nvSpPr>
          <p:cNvPr id="1112" name="Google Shape;1112;p106"/>
          <p:cNvSpPr/>
          <p:nvPr/>
        </p:nvSpPr>
        <p:spPr>
          <a:xfrm>
            <a:off x="2126525" y="2207075"/>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p106"/>
          <p:cNvSpPr/>
          <p:nvPr/>
        </p:nvSpPr>
        <p:spPr>
          <a:xfrm flipH="1" rot="297327">
            <a:off x="2353660" y="2157314"/>
            <a:ext cx="52095" cy="82515"/>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p106"/>
          <p:cNvSpPr txBox="1"/>
          <p:nvPr/>
        </p:nvSpPr>
        <p:spPr>
          <a:xfrm>
            <a:off x="241538" y="829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Tension bearings</a:t>
            </a:r>
            <a:br>
              <a:rPr b="1" lang="hr">
                <a:solidFill>
                  <a:srgbClr val="29647D"/>
                </a:solidFill>
              </a:rPr>
            </a:br>
            <a:r>
              <a:rPr b="1" lang="hr">
                <a:solidFill>
                  <a:srgbClr val="29647D"/>
                </a:solidFill>
              </a:rPr>
              <a:t>Use M3 </a:t>
            </a:r>
            <a:r>
              <a:rPr b="1" lang="hr">
                <a:solidFill>
                  <a:srgbClr val="29647D"/>
                </a:solidFill>
              </a:rPr>
              <a:t>14</a:t>
            </a:r>
            <a:r>
              <a:rPr b="1" lang="hr">
                <a:solidFill>
                  <a:srgbClr val="29647D"/>
                </a:solidFill>
              </a:rPr>
              <a:t> mm screws</a:t>
            </a:r>
            <a:endParaRPr b="1">
              <a:solidFill>
                <a:srgbClr val="29647D"/>
              </a:solidFill>
            </a:endParaRPr>
          </a:p>
          <a:p>
            <a:pPr indent="0" lvl="0" marL="0" rtl="0" algn="l">
              <a:spcBef>
                <a:spcPts val="0"/>
              </a:spcBef>
              <a:spcAft>
                <a:spcPts val="0"/>
              </a:spcAft>
              <a:buNone/>
            </a:pPr>
            <a:r>
              <a:t/>
            </a:r>
            <a:endParaRPr/>
          </a:p>
        </p:txBody>
      </p:sp>
      <p:sp>
        <p:nvSpPr>
          <p:cNvPr id="1115" name="Google Shape;1115;p106"/>
          <p:cNvSpPr txBox="1"/>
          <p:nvPr/>
        </p:nvSpPr>
        <p:spPr>
          <a:xfrm>
            <a:off x="3898613" y="1358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12 mm</a:t>
            </a:r>
            <a:endParaRPr b="1">
              <a:solidFill>
                <a:srgbClr val="29647D"/>
              </a:solidFill>
            </a:endParaRPr>
          </a:p>
          <a:p>
            <a:pPr indent="0" lvl="0" marL="0" rtl="0" algn="l">
              <a:spcBef>
                <a:spcPts val="0"/>
              </a:spcBef>
              <a:spcAft>
                <a:spcPts val="0"/>
              </a:spcAft>
              <a:buNone/>
            </a:pPr>
            <a:r>
              <a:t/>
            </a:r>
            <a:endParaRPr/>
          </a:p>
        </p:txBody>
      </p:sp>
      <p:cxnSp>
        <p:nvCxnSpPr>
          <p:cNvPr id="1116" name="Google Shape;1116;p106"/>
          <p:cNvCxnSpPr/>
          <p:nvPr/>
        </p:nvCxnSpPr>
        <p:spPr>
          <a:xfrm rot="10800000">
            <a:off x="3130300" y="3117175"/>
            <a:ext cx="806700" cy="640200"/>
          </a:xfrm>
          <a:prstGeom prst="straightConnector1">
            <a:avLst/>
          </a:prstGeom>
          <a:noFill/>
          <a:ln cap="flat" cmpd="sng" w="9525">
            <a:solidFill>
              <a:srgbClr val="29647D"/>
            </a:solidFill>
            <a:prstDash val="solid"/>
            <a:round/>
            <a:headEnd len="med" w="med" type="none"/>
            <a:tailEnd len="med" w="med" type="triangle"/>
          </a:ln>
        </p:spPr>
      </p:cxnSp>
      <p:sp>
        <p:nvSpPr>
          <p:cNvPr id="1117" name="Google Shape;1117;p106"/>
          <p:cNvSpPr txBox="1"/>
          <p:nvPr/>
        </p:nvSpPr>
        <p:spPr>
          <a:xfrm>
            <a:off x="3766713" y="37573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8 mm</a:t>
            </a:r>
            <a:endParaRPr b="1">
              <a:solidFill>
                <a:srgbClr val="29647D"/>
              </a:solidFill>
            </a:endParaRPr>
          </a:p>
          <a:p>
            <a:pPr indent="0" lvl="0" marL="0" rtl="0" algn="l">
              <a:spcBef>
                <a:spcPts val="0"/>
              </a:spcBef>
              <a:spcAft>
                <a:spcPts val="0"/>
              </a:spcAft>
              <a:buNone/>
            </a:pPr>
            <a:r>
              <a:t/>
            </a:r>
            <a:endParaRPr/>
          </a:p>
        </p:txBody>
      </p:sp>
      <p:cxnSp>
        <p:nvCxnSpPr>
          <p:cNvPr id="1118" name="Google Shape;1118;p106"/>
          <p:cNvCxnSpPr/>
          <p:nvPr/>
        </p:nvCxnSpPr>
        <p:spPr>
          <a:xfrm>
            <a:off x="1177350" y="1363075"/>
            <a:ext cx="1001400" cy="792300"/>
          </a:xfrm>
          <a:prstGeom prst="straightConnector1">
            <a:avLst/>
          </a:prstGeom>
          <a:noFill/>
          <a:ln cap="flat" cmpd="sng" w="9525">
            <a:solidFill>
              <a:srgbClr val="29647D"/>
            </a:solidFill>
            <a:prstDash val="solid"/>
            <a:round/>
            <a:headEnd len="med" w="med" type="none"/>
            <a:tailEnd len="med" w="med" type="triangle"/>
          </a:ln>
        </p:spPr>
      </p:cxnSp>
      <p:sp>
        <p:nvSpPr>
          <p:cNvPr id="1119" name="Google Shape;1119;p106"/>
          <p:cNvSpPr txBox="1"/>
          <p:nvPr/>
        </p:nvSpPr>
        <p:spPr>
          <a:xfrm>
            <a:off x="3071988" y="24012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M3 14 mm</a:t>
            </a:r>
            <a:endParaRPr b="1">
              <a:solidFill>
                <a:srgbClr val="29647D"/>
              </a:solidFill>
            </a:endParaRPr>
          </a:p>
          <a:p>
            <a:pPr indent="0" lvl="0" marL="0" rtl="0" algn="l">
              <a:spcBef>
                <a:spcPts val="0"/>
              </a:spcBef>
              <a:spcAft>
                <a:spcPts val="0"/>
              </a:spcAft>
              <a:buNone/>
            </a:pPr>
            <a:r>
              <a:t/>
            </a:r>
            <a:endParaRPr/>
          </a:p>
        </p:txBody>
      </p:sp>
      <p:sp>
        <p:nvSpPr>
          <p:cNvPr id="1120" name="Google Shape;1120;p106"/>
          <p:cNvSpPr/>
          <p:nvPr/>
        </p:nvSpPr>
        <p:spPr>
          <a:xfrm>
            <a:off x="5092175" y="2818400"/>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1" name="Google Shape;1121;p106"/>
          <p:cNvSpPr/>
          <p:nvPr/>
        </p:nvSpPr>
        <p:spPr>
          <a:xfrm>
            <a:off x="5215975" y="2851350"/>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2" name="Google Shape;1122;p106"/>
          <p:cNvSpPr txBox="1"/>
          <p:nvPr/>
        </p:nvSpPr>
        <p:spPr>
          <a:xfrm>
            <a:off x="5630913" y="1761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Tension bearings</a:t>
            </a:r>
            <a:br>
              <a:rPr b="1" lang="hr">
                <a:solidFill>
                  <a:srgbClr val="29647D"/>
                </a:solidFill>
              </a:rPr>
            </a:br>
            <a:r>
              <a:rPr b="1" lang="hr">
                <a:solidFill>
                  <a:srgbClr val="29647D"/>
                </a:solidFill>
              </a:rPr>
              <a:t>Use M3 </a:t>
            </a:r>
            <a:r>
              <a:rPr b="1" lang="hr">
                <a:solidFill>
                  <a:srgbClr val="29647D"/>
                </a:solidFill>
              </a:rPr>
              <a:t>14</a:t>
            </a:r>
            <a:r>
              <a:rPr b="1" lang="hr">
                <a:solidFill>
                  <a:srgbClr val="29647D"/>
                </a:solidFill>
              </a:rPr>
              <a:t> mm screws</a:t>
            </a:r>
            <a:endParaRPr b="1">
              <a:solidFill>
                <a:srgbClr val="29647D"/>
              </a:solidFill>
            </a:endParaRPr>
          </a:p>
          <a:p>
            <a:pPr indent="0" lvl="0" marL="0" rtl="0" algn="l">
              <a:spcBef>
                <a:spcPts val="0"/>
              </a:spcBef>
              <a:spcAft>
                <a:spcPts val="0"/>
              </a:spcAft>
              <a:buNone/>
            </a:pPr>
            <a:r>
              <a:t/>
            </a:r>
            <a:endParaRPr/>
          </a:p>
        </p:txBody>
      </p:sp>
      <p:cxnSp>
        <p:nvCxnSpPr>
          <p:cNvPr id="1123" name="Google Shape;1123;p106"/>
          <p:cNvCxnSpPr>
            <a:endCxn id="1121" idx="7"/>
          </p:cNvCxnSpPr>
          <p:nvPr/>
        </p:nvCxnSpPr>
        <p:spPr>
          <a:xfrm flipH="1">
            <a:off x="5260530" y="2192632"/>
            <a:ext cx="554700" cy="670800"/>
          </a:xfrm>
          <a:prstGeom prst="straightConnector1">
            <a:avLst/>
          </a:prstGeom>
          <a:noFill/>
          <a:ln cap="flat" cmpd="sng" w="9525">
            <a:solidFill>
              <a:srgbClr val="29647D"/>
            </a:solidFill>
            <a:prstDash val="solid"/>
            <a:round/>
            <a:headEnd len="med" w="med" type="none"/>
            <a:tailEnd len="med" w="med" type="triangle"/>
          </a:ln>
        </p:spPr>
      </p:cxnSp>
      <p:sp>
        <p:nvSpPr>
          <p:cNvPr id="1124" name="Google Shape;1124;p106"/>
          <p:cNvSpPr/>
          <p:nvPr/>
        </p:nvSpPr>
        <p:spPr>
          <a:xfrm>
            <a:off x="5010625" y="3016825"/>
            <a:ext cx="52200" cy="825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30" name="Google Shape;1130;p107"/>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31" name="Google Shape;1131;p107"/>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Pneumatic gripper</a:t>
            </a:r>
            <a:endParaRPr b="1">
              <a:solidFill>
                <a:srgbClr val="29647D"/>
              </a:solidFill>
            </a:endParaRPr>
          </a:p>
        </p:txBody>
      </p:sp>
      <p:sp>
        <p:nvSpPr>
          <p:cNvPr id="1132" name="Google Shape;1132;p10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33" name="Google Shape;1133;p107"/>
          <p:cNvPicPr preferRelativeResize="0"/>
          <p:nvPr/>
        </p:nvPicPr>
        <p:blipFill>
          <a:blip r:embed="rId3">
            <a:alphaModFix/>
          </a:blip>
          <a:stretch>
            <a:fillRect/>
          </a:stretch>
        </p:blipFill>
        <p:spPr>
          <a:xfrm>
            <a:off x="701500" y="673350"/>
            <a:ext cx="5820634" cy="3929900"/>
          </a:xfrm>
          <a:prstGeom prst="rect">
            <a:avLst/>
          </a:prstGeom>
          <a:noFill/>
          <a:ln>
            <a:noFill/>
          </a:ln>
        </p:spPr>
      </p:pic>
      <p:sp>
        <p:nvSpPr>
          <p:cNvPr id="1134" name="Google Shape;1134;p107"/>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5" name="Google Shape;1135;p107"/>
          <p:cNvSpPr/>
          <p:nvPr/>
        </p:nvSpPr>
        <p:spPr>
          <a:xfrm>
            <a:off x="5876450" y="673350"/>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Shaft coupler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Pneumatic gripper holder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M3x 14mm screw</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36" name="Google Shape;1136;p107"/>
          <p:cNvSpPr/>
          <p:nvPr/>
        </p:nvSpPr>
        <p:spPr>
          <a:xfrm>
            <a:off x="5876450" y="21024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shaft coupler</a:t>
            </a:r>
            <a:r>
              <a:rPr lang="hr" sz="1200">
                <a:solidFill>
                  <a:srgbClr val="29647D"/>
                </a:solidFill>
              </a:rPr>
              <a:t> to the pneumatic gripper holder. Make sure to align holes of the shaft coupler for set screws with the ones on the pneumatic gripper holder. </a:t>
            </a:r>
            <a:endParaRPr sz="1200">
              <a:solidFill>
                <a:srgbClr val="29647D"/>
              </a:solidFill>
            </a:endParaRPr>
          </a:p>
          <a:p>
            <a:pPr indent="0" lvl="0" marL="0" rtl="0" algn="l">
              <a:spcBef>
                <a:spcPts val="0"/>
              </a:spcBef>
              <a:spcAft>
                <a:spcPts val="0"/>
              </a:spcAft>
              <a:buNone/>
            </a:pPr>
            <a:r>
              <a:t/>
            </a:r>
            <a:endParaRPr sz="1200">
              <a:solidFill>
                <a:srgbClr val="29647D"/>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42" name="Google Shape;1142;p108"/>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43" name="Google Shape;1143;p108"/>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Pneumatic gripper</a:t>
            </a:r>
            <a:endParaRPr b="1">
              <a:solidFill>
                <a:srgbClr val="29647D"/>
              </a:solidFill>
            </a:endParaRPr>
          </a:p>
        </p:txBody>
      </p:sp>
      <p:sp>
        <p:nvSpPr>
          <p:cNvPr id="1144" name="Google Shape;1144;p108"/>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5" name="Google Shape;1145;p108"/>
          <p:cNvPicPr preferRelativeResize="0"/>
          <p:nvPr/>
        </p:nvPicPr>
        <p:blipFill>
          <a:blip r:embed="rId3">
            <a:alphaModFix/>
          </a:blip>
          <a:stretch>
            <a:fillRect/>
          </a:stretch>
        </p:blipFill>
        <p:spPr>
          <a:xfrm>
            <a:off x="648875" y="777700"/>
            <a:ext cx="4251730" cy="3929900"/>
          </a:xfrm>
          <a:prstGeom prst="rect">
            <a:avLst/>
          </a:prstGeom>
          <a:noFill/>
          <a:ln>
            <a:noFill/>
          </a:ln>
        </p:spPr>
      </p:pic>
      <p:sp>
        <p:nvSpPr>
          <p:cNvPr id="1146" name="Google Shape;1146;p108"/>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7" name="Google Shape;1147;p108"/>
          <p:cNvSpPr/>
          <p:nvPr/>
        </p:nvSpPr>
        <p:spPr>
          <a:xfrm>
            <a:off x="5591800" y="673325"/>
            <a:ext cx="2244600" cy="116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M3x 14mm screw</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Pneumatic gripper</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M4 10mm</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48" name="Google Shape;1148;p108"/>
          <p:cNvSpPr/>
          <p:nvPr/>
        </p:nvSpPr>
        <p:spPr>
          <a:xfrm>
            <a:off x="5591800" y="2102400"/>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hr" sz="1200">
                <a:solidFill>
                  <a:srgbClr val="29647D"/>
                </a:solidFill>
              </a:rPr>
              <a:t>Attach gripper to the holder with 4 M4 screws. Add pneumatic connectors to the gripper if they are not installed. Install homing screw (M3 x 14mm) to the hole marked with arrow. Make sure that homing screw triggers the sensor.</a:t>
            </a:r>
            <a:endParaRPr sz="1200">
              <a:solidFill>
                <a:srgbClr val="29647D"/>
              </a:solidFill>
            </a:endParaRPr>
          </a:p>
          <a:p>
            <a:pPr indent="0" lvl="0" marL="0" rtl="0" algn="l">
              <a:spcBef>
                <a:spcPts val="0"/>
              </a:spcBef>
              <a:spcAft>
                <a:spcPts val="0"/>
              </a:spcAft>
              <a:buNone/>
            </a:pPr>
            <a:r>
              <a:rPr lang="hr" sz="1200">
                <a:solidFill>
                  <a:srgbClr val="29647D"/>
                </a:solidFill>
              </a:rPr>
              <a:t>Screw in the set screws on the shaft coupler.</a:t>
            </a:r>
            <a:endParaRPr sz="1200">
              <a:solidFill>
                <a:srgbClr val="29647D"/>
              </a:solidFill>
            </a:endParaRPr>
          </a:p>
        </p:txBody>
      </p:sp>
      <p:cxnSp>
        <p:nvCxnSpPr>
          <p:cNvPr id="1149" name="Google Shape;1149;p108"/>
          <p:cNvCxnSpPr/>
          <p:nvPr/>
        </p:nvCxnSpPr>
        <p:spPr>
          <a:xfrm rot="10800000">
            <a:off x="2594275" y="3049075"/>
            <a:ext cx="308100" cy="1150200"/>
          </a:xfrm>
          <a:prstGeom prst="straightConnector1">
            <a:avLst/>
          </a:prstGeom>
          <a:noFill/>
          <a:ln cap="flat" cmpd="sng" w="9525">
            <a:solidFill>
              <a:srgbClr val="29647D"/>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55" name="Google Shape;1155;p109"/>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56" name="Google Shape;1156;p109"/>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Estop assembly</a:t>
            </a:r>
            <a:endParaRPr b="1">
              <a:solidFill>
                <a:srgbClr val="29647D"/>
              </a:solidFill>
            </a:endParaRPr>
          </a:p>
        </p:txBody>
      </p:sp>
      <p:sp>
        <p:nvSpPr>
          <p:cNvPr id="1157" name="Google Shape;1157;p109"/>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8" name="Google Shape;1158;p109"/>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9" name="Google Shape;1159;p109"/>
          <p:cNvSpPr/>
          <p:nvPr/>
        </p:nvSpPr>
        <p:spPr>
          <a:xfrm>
            <a:off x="4979925" y="160850"/>
            <a:ext cx="2244600" cy="184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hr" sz="1200">
                <a:solidFill>
                  <a:srgbClr val="29647D"/>
                </a:solidFill>
              </a:rPr>
              <a:t>4x </a:t>
            </a:r>
            <a:r>
              <a:rPr lang="hr" sz="1200">
                <a:solidFill>
                  <a:srgbClr val="29647D"/>
                </a:solidFill>
              </a:rPr>
              <a:t>M3x 25mm screw</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Estop </a:t>
            </a:r>
            <a:br>
              <a:rPr lang="hr" sz="1200">
                <a:solidFill>
                  <a:srgbClr val="29647D"/>
                </a:solidFill>
              </a:rPr>
            </a:br>
            <a:r>
              <a:rPr lang="hr" sz="1200">
                <a:solidFill>
                  <a:srgbClr val="29647D"/>
                </a:solidFill>
              </a:rPr>
              <a:t>Estop bottom</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Estop top</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Cable gland PG7</a:t>
            </a:r>
            <a:endParaRPr sz="1200">
              <a:solidFill>
                <a:srgbClr val="29647D"/>
              </a:solidFill>
            </a:endParaRPr>
          </a:p>
          <a:p>
            <a:pPr indent="0" lvl="0" marL="0" rtl="0" algn="l">
              <a:spcBef>
                <a:spcPts val="0"/>
              </a:spcBef>
              <a:spcAft>
                <a:spcPts val="0"/>
              </a:spcAft>
              <a:buClr>
                <a:schemeClr val="dk1"/>
              </a:buClr>
              <a:buSzPts val="1100"/>
              <a:buFont typeface="Arial"/>
              <a:buNone/>
            </a:pPr>
            <a:r>
              <a:rPr lang="hr" sz="1200">
                <a:solidFill>
                  <a:srgbClr val="29647D"/>
                </a:solidFill>
              </a:rPr>
              <a:t>4 x M3 brass inserts</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a:p>
            <a:pPr indent="0" lvl="0" marL="0" rtl="0" algn="l">
              <a:spcBef>
                <a:spcPts val="0"/>
              </a:spcBef>
              <a:spcAft>
                <a:spcPts val="0"/>
              </a:spcAft>
              <a:buClr>
                <a:schemeClr val="dk1"/>
              </a:buClr>
              <a:buSzPts val="1100"/>
              <a:buFont typeface="Arial"/>
              <a:buNone/>
            </a:pPr>
            <a:r>
              <a:t/>
            </a:r>
            <a:endParaRPr sz="1200">
              <a:solidFill>
                <a:srgbClr val="29647D"/>
              </a:solidFill>
            </a:endParaRPr>
          </a:p>
        </p:txBody>
      </p:sp>
      <p:sp>
        <p:nvSpPr>
          <p:cNvPr id="1160" name="Google Shape;1160;p109"/>
          <p:cNvSpPr/>
          <p:nvPr/>
        </p:nvSpPr>
        <p:spPr>
          <a:xfrm>
            <a:off x="4979925" y="2130625"/>
            <a:ext cx="2244600" cy="260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29647D"/>
              </a:solidFill>
            </a:endParaRPr>
          </a:p>
        </p:txBody>
      </p:sp>
      <p:cxnSp>
        <p:nvCxnSpPr>
          <p:cNvPr id="1161" name="Google Shape;1161;p109"/>
          <p:cNvCxnSpPr/>
          <p:nvPr/>
        </p:nvCxnSpPr>
        <p:spPr>
          <a:xfrm rot="10800000">
            <a:off x="2594275" y="3049075"/>
            <a:ext cx="308100" cy="1150200"/>
          </a:xfrm>
          <a:prstGeom prst="straightConnector1">
            <a:avLst/>
          </a:prstGeom>
          <a:noFill/>
          <a:ln cap="flat" cmpd="sng" w="9525">
            <a:solidFill>
              <a:srgbClr val="29647D"/>
            </a:solidFill>
            <a:prstDash val="solid"/>
            <a:round/>
            <a:headEnd len="med" w="med" type="none"/>
            <a:tailEnd len="med" w="med" type="triangle"/>
          </a:ln>
        </p:spPr>
      </p:cxnSp>
      <p:pic>
        <p:nvPicPr>
          <p:cNvPr id="1162" name="Google Shape;1162;p109"/>
          <p:cNvPicPr preferRelativeResize="0"/>
          <p:nvPr/>
        </p:nvPicPr>
        <p:blipFill>
          <a:blip r:embed="rId3">
            <a:alphaModFix/>
          </a:blip>
          <a:stretch>
            <a:fillRect/>
          </a:stretch>
        </p:blipFill>
        <p:spPr>
          <a:xfrm>
            <a:off x="288000" y="719325"/>
            <a:ext cx="4284001" cy="4016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id="1167" name="Google Shape;1167;p110"/>
          <p:cNvPicPr preferRelativeResize="0"/>
          <p:nvPr/>
        </p:nvPicPr>
        <p:blipFill>
          <a:blip r:embed="rId3">
            <a:alphaModFix/>
          </a:blip>
          <a:stretch>
            <a:fillRect/>
          </a:stretch>
        </p:blipFill>
        <p:spPr>
          <a:xfrm>
            <a:off x="2073475" y="42225"/>
            <a:ext cx="4863255" cy="4002875"/>
          </a:xfrm>
          <a:prstGeom prst="rect">
            <a:avLst/>
          </a:prstGeom>
          <a:noFill/>
          <a:ln>
            <a:noFill/>
          </a:ln>
        </p:spPr>
      </p:pic>
      <p:sp>
        <p:nvSpPr>
          <p:cNvPr id="1168" name="Google Shape;1168;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69" name="Google Shape;1169;p110"/>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70" name="Google Shape;1170;p110"/>
          <p:cNvSpPr txBox="1"/>
          <p:nvPr/>
        </p:nvSpPr>
        <p:spPr>
          <a:xfrm>
            <a:off x="129300" y="225100"/>
            <a:ext cx="33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SSG48 gripper</a:t>
            </a:r>
            <a:endParaRPr b="1">
              <a:solidFill>
                <a:srgbClr val="29647D"/>
              </a:solidFill>
            </a:endParaRPr>
          </a:p>
        </p:txBody>
      </p:sp>
      <p:sp>
        <p:nvSpPr>
          <p:cNvPr id="1171" name="Google Shape;1171;p110"/>
          <p:cNvSpPr txBox="1"/>
          <p:nvPr/>
        </p:nvSpPr>
        <p:spPr>
          <a:xfrm>
            <a:off x="6667775" y="3117050"/>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2" name="Google Shape;1172;p110"/>
          <p:cNvSpPr txBox="1"/>
          <p:nvPr/>
        </p:nvSpPr>
        <p:spPr>
          <a:xfrm>
            <a:off x="6383125" y="3117025"/>
            <a:ext cx="24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73" name="Google Shape;1173;p110"/>
          <p:cNvSpPr txBox="1"/>
          <p:nvPr/>
        </p:nvSpPr>
        <p:spPr>
          <a:xfrm>
            <a:off x="798000" y="3908900"/>
            <a:ext cx="639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a:solidFill>
                  <a:srgbClr val="29647D"/>
                </a:solidFill>
              </a:rPr>
              <a:t>If you want to build SSG electric gripper to use with your PAROL6 check this guide: </a:t>
            </a:r>
            <a:r>
              <a:rPr b="1" lang="hr" u="sng">
                <a:solidFill>
                  <a:schemeClr val="hlink"/>
                </a:solidFill>
                <a:hlinkClick r:id="rId4"/>
              </a:rPr>
              <a:t>https://github.com/PCrnjak/SSG-48-adaptive-electric-gripper</a:t>
            </a:r>
            <a:endParaRPr b="1">
              <a:solidFill>
                <a:srgbClr val="29647D"/>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hr"/>
              <a:t>‹#›</a:t>
            </a:fld>
            <a:endParaRPr/>
          </a:p>
        </p:txBody>
      </p:sp>
      <p:cxnSp>
        <p:nvCxnSpPr>
          <p:cNvPr id="1179" name="Google Shape;1179;p111"/>
          <p:cNvCxnSpPr/>
          <p:nvPr/>
        </p:nvCxnSpPr>
        <p:spPr>
          <a:xfrm flipH="1" rot="10800000">
            <a:off x="288000" y="4860000"/>
            <a:ext cx="8434200" cy="16200"/>
          </a:xfrm>
          <a:prstGeom prst="straightConnector1">
            <a:avLst/>
          </a:prstGeom>
          <a:noFill/>
          <a:ln cap="flat" cmpd="sng" w="9525">
            <a:solidFill>
              <a:srgbClr val="29647D"/>
            </a:solidFill>
            <a:prstDash val="solid"/>
            <a:round/>
            <a:headEnd len="med" w="med" type="none"/>
            <a:tailEnd len="med" w="med" type="none"/>
          </a:ln>
        </p:spPr>
      </p:cxnSp>
      <p:sp>
        <p:nvSpPr>
          <p:cNvPr id="1180" name="Google Shape;1180;p111"/>
          <p:cNvSpPr txBox="1"/>
          <p:nvPr/>
        </p:nvSpPr>
        <p:spPr>
          <a:xfrm>
            <a:off x="129300" y="225100"/>
            <a:ext cx="3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29647D"/>
              </a:solidFill>
            </a:endParaRPr>
          </a:p>
          <a:p>
            <a:pPr indent="0" lvl="0" marL="0" rtl="0" algn="l">
              <a:spcBef>
                <a:spcPts val="0"/>
              </a:spcBef>
              <a:spcAft>
                <a:spcPts val="0"/>
              </a:spcAft>
              <a:buNone/>
            </a:pPr>
            <a:r>
              <a:t/>
            </a:r>
            <a:endParaRPr b="1">
              <a:solidFill>
                <a:srgbClr val="29647D"/>
              </a:solidFill>
            </a:endParaRPr>
          </a:p>
        </p:txBody>
      </p:sp>
      <p:pic>
        <p:nvPicPr>
          <p:cNvPr id="1181" name="Google Shape;1181;p111"/>
          <p:cNvPicPr preferRelativeResize="0"/>
          <p:nvPr/>
        </p:nvPicPr>
        <p:blipFill>
          <a:blip r:embed="rId3">
            <a:alphaModFix/>
          </a:blip>
          <a:stretch>
            <a:fillRect/>
          </a:stretch>
        </p:blipFill>
        <p:spPr>
          <a:xfrm>
            <a:off x="3995875" y="653563"/>
            <a:ext cx="3977227" cy="3836375"/>
          </a:xfrm>
          <a:prstGeom prst="rect">
            <a:avLst/>
          </a:prstGeom>
          <a:noFill/>
          <a:ln>
            <a:noFill/>
          </a:ln>
        </p:spPr>
      </p:pic>
      <p:sp>
        <p:nvSpPr>
          <p:cNvPr id="1182" name="Google Shape;1182;p111"/>
          <p:cNvSpPr txBox="1"/>
          <p:nvPr/>
        </p:nvSpPr>
        <p:spPr>
          <a:xfrm>
            <a:off x="129300" y="225100"/>
            <a:ext cx="3360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sz="3200">
                <a:solidFill>
                  <a:srgbClr val="29647D"/>
                </a:solidFill>
              </a:rPr>
              <a:t>Great job!</a:t>
            </a:r>
            <a:endParaRPr b="1" sz="3200">
              <a:solidFill>
                <a:srgbClr val="29647D"/>
              </a:solidFill>
            </a:endParaRPr>
          </a:p>
        </p:txBody>
      </p:sp>
      <p:sp>
        <p:nvSpPr>
          <p:cNvPr id="1183" name="Google Shape;1183;p111"/>
          <p:cNvSpPr txBox="1"/>
          <p:nvPr/>
        </p:nvSpPr>
        <p:spPr>
          <a:xfrm>
            <a:off x="129300" y="979575"/>
            <a:ext cx="51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hr" u="sng">
                <a:solidFill>
                  <a:schemeClr val="hlink"/>
                </a:solidFill>
                <a:hlinkClick r:id="rId4"/>
              </a:rPr>
              <a:t>Go to the docs to get your robot up and running!</a:t>
            </a:r>
            <a:br>
              <a:rPr b="1" lang="hr">
                <a:solidFill>
                  <a:srgbClr val="29647D"/>
                </a:solidFill>
              </a:rPr>
            </a:br>
            <a:r>
              <a:rPr b="1" lang="hr" u="sng">
                <a:solidFill>
                  <a:schemeClr val="hlink"/>
                </a:solidFill>
                <a:hlinkClick r:id="rId5"/>
              </a:rPr>
              <a:t>https://source-robotics.github.io/PAROL-docs/</a:t>
            </a:r>
            <a:endParaRPr b="1">
              <a:solidFill>
                <a:srgbClr val="29647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